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3.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4.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5.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6.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8653" r:id="rId1"/>
    <p:sldMasterId id="2147488641" r:id="rId2"/>
    <p:sldMasterId id="2147488353" r:id="rId3"/>
    <p:sldMasterId id="2147488365" r:id="rId4"/>
    <p:sldMasterId id="2147488377" r:id="rId5"/>
    <p:sldMasterId id="2147488389" r:id="rId6"/>
    <p:sldMasterId id="2147488401" r:id="rId7"/>
    <p:sldMasterId id="2147488413" r:id="rId8"/>
    <p:sldMasterId id="2147488425" r:id="rId9"/>
    <p:sldMasterId id="2147488437" r:id="rId10"/>
    <p:sldMasterId id="2147488449" r:id="rId11"/>
    <p:sldMasterId id="2147488461" r:id="rId12"/>
    <p:sldMasterId id="2147488473" r:id="rId13"/>
    <p:sldMasterId id="2147488485" r:id="rId14"/>
    <p:sldMasterId id="2147488497" r:id="rId15"/>
    <p:sldMasterId id="2147488509" r:id="rId16"/>
    <p:sldMasterId id="2147488521" r:id="rId17"/>
    <p:sldMasterId id="2147488533" r:id="rId18"/>
    <p:sldMasterId id="2147488545" r:id="rId19"/>
    <p:sldMasterId id="2147488557" r:id="rId20"/>
    <p:sldMasterId id="2147488569" r:id="rId21"/>
    <p:sldMasterId id="2147488581" r:id="rId22"/>
    <p:sldMasterId id="2147488593" r:id="rId23"/>
    <p:sldMasterId id="2147488605" r:id="rId24"/>
    <p:sldMasterId id="2147488617" r:id="rId25"/>
    <p:sldMasterId id="2147488629" r:id="rId26"/>
    <p:sldMasterId id="2147488692" r:id="rId27"/>
  </p:sldMasterIdLst>
  <p:notesMasterIdLst>
    <p:notesMasterId r:id="rId66"/>
  </p:notesMasterIdLst>
  <p:handoutMasterIdLst>
    <p:handoutMasterId r:id="rId67"/>
  </p:handoutMasterIdLst>
  <p:sldIdLst>
    <p:sldId id="349" r:id="rId28"/>
    <p:sldId id="256" r:id="rId29"/>
    <p:sldId id="348" r:id="rId30"/>
    <p:sldId id="257" r:id="rId31"/>
    <p:sldId id="285" r:id="rId32"/>
    <p:sldId id="260" r:id="rId33"/>
    <p:sldId id="259" r:id="rId34"/>
    <p:sldId id="262" r:id="rId35"/>
    <p:sldId id="264" r:id="rId36"/>
    <p:sldId id="263" r:id="rId37"/>
    <p:sldId id="340" r:id="rId38"/>
    <p:sldId id="265" r:id="rId39"/>
    <p:sldId id="280" r:id="rId40"/>
    <p:sldId id="283" r:id="rId41"/>
    <p:sldId id="327" r:id="rId42"/>
    <p:sldId id="343" r:id="rId43"/>
    <p:sldId id="344" r:id="rId44"/>
    <p:sldId id="346" r:id="rId45"/>
    <p:sldId id="353" r:id="rId46"/>
    <p:sldId id="352" r:id="rId47"/>
    <p:sldId id="342" r:id="rId48"/>
    <p:sldId id="313" r:id="rId49"/>
    <p:sldId id="351" r:id="rId50"/>
    <p:sldId id="315" r:id="rId51"/>
    <p:sldId id="316" r:id="rId52"/>
    <p:sldId id="317" r:id="rId53"/>
    <p:sldId id="319" r:id="rId54"/>
    <p:sldId id="320" r:id="rId55"/>
    <p:sldId id="321" r:id="rId56"/>
    <p:sldId id="323" r:id="rId57"/>
    <p:sldId id="329" r:id="rId58"/>
    <p:sldId id="347" r:id="rId59"/>
    <p:sldId id="345" r:id="rId60"/>
    <p:sldId id="328" r:id="rId61"/>
    <p:sldId id="282" r:id="rId62"/>
    <p:sldId id="350" r:id="rId63"/>
    <p:sldId id="338" r:id="rId64"/>
    <p:sldId id="297" r:id="rId65"/>
  </p:sldIdLst>
  <p:sldSz cx="9144000" cy="5143500" type="screen16x9"/>
  <p:notesSz cx="6858000" cy="9144000"/>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171450" indent="2857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342900" indent="5715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514350" indent="8572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685800" indent="11430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3F5"/>
    <a:srgbClr val="216BAB"/>
    <a:srgbClr val="3186C7"/>
    <a:srgbClr val="8C8A8E"/>
    <a:srgbClr val="EDF3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9659" autoAdjust="0"/>
  </p:normalViewPr>
  <p:slideViewPr>
    <p:cSldViewPr snapToGrid="0" snapToObjects="1">
      <p:cViewPr>
        <p:scale>
          <a:sx n="108" d="100"/>
          <a:sy n="108" d="100"/>
        </p:scale>
        <p:origin x="-1112" y="-6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3" Type="http://schemas.openxmlformats.org/officeDocument/2006/relationships/slide" Target="slides/slide36.xml"/><Relationship Id="rId64" Type="http://schemas.openxmlformats.org/officeDocument/2006/relationships/slide" Target="slides/slide37.xml"/><Relationship Id="rId65" Type="http://schemas.openxmlformats.org/officeDocument/2006/relationships/slide" Target="slides/slide38.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23.xml"/><Relationship Id="rId51" Type="http://schemas.openxmlformats.org/officeDocument/2006/relationships/slide" Target="slides/slide24.xml"/><Relationship Id="rId52" Type="http://schemas.openxmlformats.org/officeDocument/2006/relationships/slide" Target="slides/slide25.xml"/><Relationship Id="rId53" Type="http://schemas.openxmlformats.org/officeDocument/2006/relationships/slide" Target="slides/slide26.xml"/><Relationship Id="rId54" Type="http://schemas.openxmlformats.org/officeDocument/2006/relationships/slide" Target="slides/slide27.xml"/><Relationship Id="rId55" Type="http://schemas.openxmlformats.org/officeDocument/2006/relationships/slide" Target="slides/slide28.xml"/><Relationship Id="rId56" Type="http://schemas.openxmlformats.org/officeDocument/2006/relationships/slide" Target="slides/slide29.xml"/><Relationship Id="rId57" Type="http://schemas.openxmlformats.org/officeDocument/2006/relationships/slide" Target="slides/slide30.xml"/><Relationship Id="rId58" Type="http://schemas.openxmlformats.org/officeDocument/2006/relationships/slide" Target="slides/slide31.xml"/><Relationship Id="rId59" Type="http://schemas.openxmlformats.org/officeDocument/2006/relationships/slide" Target="slides/slide32.xml"/><Relationship Id="rId40" Type="http://schemas.openxmlformats.org/officeDocument/2006/relationships/slide" Target="slides/slide13.xml"/><Relationship Id="rId41" Type="http://schemas.openxmlformats.org/officeDocument/2006/relationships/slide" Target="slides/slide14.xml"/><Relationship Id="rId42" Type="http://schemas.openxmlformats.org/officeDocument/2006/relationships/slide" Target="slides/slide15.xml"/><Relationship Id="rId43" Type="http://schemas.openxmlformats.org/officeDocument/2006/relationships/slide" Target="slides/slide16.xml"/><Relationship Id="rId44" Type="http://schemas.openxmlformats.org/officeDocument/2006/relationships/slide" Target="slides/slide17.xml"/><Relationship Id="rId45" Type="http://schemas.openxmlformats.org/officeDocument/2006/relationships/slide" Target="slides/slide18.xml"/><Relationship Id="rId46" Type="http://schemas.openxmlformats.org/officeDocument/2006/relationships/slide" Target="slides/slide19.xml"/><Relationship Id="rId47" Type="http://schemas.openxmlformats.org/officeDocument/2006/relationships/slide" Target="slides/slide20.xml"/><Relationship Id="rId48" Type="http://schemas.openxmlformats.org/officeDocument/2006/relationships/slide" Target="slides/slide21.xml"/><Relationship Id="rId4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3.xml"/><Relationship Id="rId31" Type="http://schemas.openxmlformats.org/officeDocument/2006/relationships/slide" Target="slides/slide4.xml"/><Relationship Id="rId32" Type="http://schemas.openxmlformats.org/officeDocument/2006/relationships/slide" Target="slides/slide5.xml"/><Relationship Id="rId33" Type="http://schemas.openxmlformats.org/officeDocument/2006/relationships/slide" Target="slides/slide6.xml"/><Relationship Id="rId34" Type="http://schemas.openxmlformats.org/officeDocument/2006/relationships/slide" Target="slides/slide7.xml"/><Relationship Id="rId35" Type="http://schemas.openxmlformats.org/officeDocument/2006/relationships/slide" Target="slides/slide8.xml"/><Relationship Id="rId36" Type="http://schemas.openxmlformats.org/officeDocument/2006/relationships/slide" Target="slides/slide9.xml"/><Relationship Id="rId37" Type="http://schemas.openxmlformats.org/officeDocument/2006/relationships/slide" Target="slides/slide10.xml"/><Relationship Id="rId38" Type="http://schemas.openxmlformats.org/officeDocument/2006/relationships/slide" Target="slides/slide11.xml"/><Relationship Id="rId39" Type="http://schemas.openxmlformats.org/officeDocument/2006/relationships/slide" Target="slides/slide12.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 Target="slides/slide1.xml"/><Relationship Id="rId29" Type="http://schemas.openxmlformats.org/officeDocument/2006/relationships/slide" Target="slides/slide2.xml"/><Relationship Id="rId60" Type="http://schemas.openxmlformats.org/officeDocument/2006/relationships/slide" Target="slides/slide33.xml"/><Relationship Id="rId61" Type="http://schemas.openxmlformats.org/officeDocument/2006/relationships/slide" Target="slides/slide34.xml"/><Relationship Id="rId62" Type="http://schemas.openxmlformats.org/officeDocument/2006/relationships/slide" Target="slides/slide35.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BC3E4B-5A65-FB4E-8D3D-E9443524BA09}" type="datetimeFigureOut">
              <a:rPr lang="en-US" smtClean="0"/>
              <a:t>7/7/14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EFE4D0-E5F6-7245-901A-4EBFF80DFAC9}" type="slidenum">
              <a:rPr lang="en-US" smtClean="0"/>
              <a:t>‹#›</a:t>
            </a:fld>
            <a:endParaRPr lang="en-US"/>
          </a:p>
        </p:txBody>
      </p:sp>
    </p:spTree>
    <p:extLst>
      <p:ext uri="{BB962C8B-B14F-4D97-AF65-F5344CB8AC3E}">
        <p14:creationId xmlns:p14="http://schemas.microsoft.com/office/powerpoint/2010/main" val="4286142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02C26E-C55A-8B46-9C68-D294F9FDC161}" type="datetimeFigureOut">
              <a:rPr lang="en-US" smtClean="0"/>
              <a:t>7/7/14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022845-941E-7C42-8070-12AD873FCE1E}" type="slidenum">
              <a:rPr lang="en-US" smtClean="0"/>
              <a:t>‹#›</a:t>
            </a:fld>
            <a:endParaRPr lang="en-US"/>
          </a:p>
        </p:txBody>
      </p:sp>
    </p:spTree>
    <p:extLst>
      <p:ext uri="{BB962C8B-B14F-4D97-AF65-F5344CB8AC3E}">
        <p14:creationId xmlns:p14="http://schemas.microsoft.com/office/powerpoint/2010/main" val="29065552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1623843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Then they do the same thing for Android s</a:t>
            </a:r>
            <a:r>
              <a:rPr lang="en-US" baseline="0" dirty="0" smtClean="0"/>
              <a:t>o here you get the Android specifics</a:t>
            </a:r>
          </a:p>
          <a:p>
            <a:pPr marL="171450" indent="-171450">
              <a:buFont typeface="Arial"/>
              <a:buChar char="•"/>
            </a:pPr>
            <a:r>
              <a:rPr lang="en-US" baseline="0" dirty="0" err="1" smtClean="0"/>
              <a:t>Renderscript</a:t>
            </a:r>
            <a:r>
              <a:rPr lang="en-US" baseline="0" dirty="0" smtClean="0"/>
              <a:t>, NFC to do cool phone tapping of data transfer</a:t>
            </a:r>
          </a:p>
          <a:p>
            <a:pPr marL="171450" indent="-171450">
              <a:buFont typeface="Arial"/>
              <a:buChar char="•"/>
            </a:pPr>
            <a:r>
              <a:rPr lang="en-US" baseline="0" dirty="0" smtClean="0"/>
              <a:t>And text to speech </a:t>
            </a:r>
            <a:r>
              <a:rPr lang="en-US" baseline="0" dirty="0" err="1" smtClean="0"/>
              <a:t>apis</a:t>
            </a:r>
            <a:r>
              <a:rPr lang="en-US" baseline="0" dirty="0" smtClean="0"/>
              <a:t> to make your app shine</a:t>
            </a:r>
          </a:p>
        </p:txBody>
      </p:sp>
      <p:sp>
        <p:nvSpPr>
          <p:cNvPr id="4" name="Slide Number Placeholder 3"/>
          <p:cNvSpPr>
            <a:spLocks noGrp="1"/>
          </p:cNvSpPr>
          <p:nvPr>
            <p:ph type="sldNum" sz="quarter" idx="10"/>
          </p:nvPr>
        </p:nvSpPr>
        <p:spPr/>
        <p:txBody>
          <a:bodyPr/>
          <a:lstStyle/>
          <a:p>
            <a:fld id="{9A022845-941E-7C42-8070-12AD873FCE1E}" type="slidenum">
              <a:rPr lang="en-US" smtClean="0"/>
              <a:t>10</a:t>
            </a:fld>
            <a:endParaRPr lang="en-US"/>
          </a:p>
        </p:txBody>
      </p:sp>
    </p:spTree>
    <p:extLst>
      <p:ext uri="{BB962C8B-B14F-4D97-AF65-F5344CB8AC3E}">
        <p14:creationId xmlns:p14="http://schemas.microsoft.com/office/powerpoint/2010/main" val="65306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2493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On iOS Xamarin</a:t>
            </a:r>
            <a:r>
              <a:rPr lang="en-US" baseline="0" dirty="0" smtClean="0"/>
              <a:t> Compiles the C# down to IL (intermediate language)</a:t>
            </a:r>
          </a:p>
          <a:p>
            <a:pPr marL="171450" indent="-171450">
              <a:buFont typeface="Arial"/>
              <a:buChar char="•"/>
            </a:pPr>
            <a:r>
              <a:rPr lang="en-US" baseline="0" dirty="0" smtClean="0"/>
              <a:t>Then Xamarin create LLVM bit code</a:t>
            </a:r>
          </a:p>
          <a:p>
            <a:pPr marL="171450" indent="-171450">
              <a:buFont typeface="Arial"/>
              <a:buChar char="•"/>
            </a:pPr>
            <a:r>
              <a:rPr lang="en-US" baseline="0" dirty="0" smtClean="0"/>
              <a:t>Then the LLVM bit code runs through the same LLVM Compiler and Optimizer that apple users for objective-c code</a:t>
            </a:r>
          </a:p>
          <a:p>
            <a:pPr marL="171450" indent="-171450">
              <a:buFont typeface="Arial"/>
              <a:buChar char="•"/>
            </a:pPr>
            <a:r>
              <a:rPr lang="en-US" baseline="0" dirty="0" smtClean="0"/>
              <a:t>Creating the final native arm binary.</a:t>
            </a:r>
          </a:p>
          <a:p>
            <a:pPr marL="171450" indent="-171450">
              <a:buFont typeface="Arial"/>
              <a:buChar char="•"/>
            </a:pPr>
            <a:r>
              <a:rPr lang="en-US" baseline="0" dirty="0" smtClean="0"/>
              <a:t>On Android they use an advanced compiler and linking to IL and </a:t>
            </a:r>
          </a:p>
          <a:p>
            <a:pPr marL="171450" indent="-171450">
              <a:buFont typeface="Arial"/>
              <a:buChar char="•"/>
            </a:pPr>
            <a:r>
              <a:rPr lang="en-US" baseline="0" dirty="0" smtClean="0"/>
              <a:t>then JIT to create native instructions at runtime for optimal performance which often can be faster than the </a:t>
            </a:r>
            <a:r>
              <a:rPr lang="en-US" baseline="0" dirty="0" err="1" smtClean="0"/>
              <a:t>dalvik</a:t>
            </a:r>
            <a:r>
              <a:rPr lang="en-US" baseline="0" dirty="0" smtClean="0"/>
              <a:t> runtime.</a:t>
            </a:r>
            <a:endParaRPr lang="en-US" baseline="0"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a:p>
        </p:txBody>
      </p:sp>
    </p:spTree>
    <p:extLst>
      <p:ext uri="{BB962C8B-B14F-4D97-AF65-F5344CB8AC3E}">
        <p14:creationId xmlns:p14="http://schemas.microsoft.com/office/powerpoint/2010/main" val="3275207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217766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3225965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Our IDE for Windows and Mac</a:t>
            </a:r>
          </a:p>
          <a:p>
            <a:pPr marL="171450" indent="-171450">
              <a:buFont typeface="Arial"/>
              <a:buChar char="•"/>
            </a:pPr>
            <a:r>
              <a:rPr lang="en-US" dirty="0" smtClean="0"/>
              <a:t> Many iOS developers tend to develop on the Mac</a:t>
            </a:r>
          </a:p>
          <a:p>
            <a:pPr marL="171450" indent="-171450">
              <a:buFont typeface="Arial"/>
              <a:buChar char="•"/>
            </a:pPr>
            <a:r>
              <a:rPr lang="en-US" dirty="0" smtClean="0"/>
              <a:t> Refreshed our user interface Added high-resolution artwork to support Retina displays</a:t>
            </a:r>
          </a:p>
          <a:p>
            <a:pPr marL="171450" indent="-171450">
              <a:buFont typeface="Arial"/>
              <a:buChar char="•"/>
            </a:pPr>
            <a:r>
              <a:rPr lang="en-US" dirty="0" smtClean="0"/>
              <a:t>Brand</a:t>
            </a:r>
            <a:r>
              <a:rPr lang="en-US" baseline="0" dirty="0" smtClean="0"/>
              <a:t> new developer center</a:t>
            </a:r>
          </a:p>
          <a:p>
            <a:pPr marL="171450" indent="-171450">
              <a:buFont typeface="Arial"/>
              <a:buChar char="•"/>
            </a:pPr>
            <a:r>
              <a:rPr lang="en-US" baseline="0" dirty="0" smtClean="0"/>
              <a:t>Easy access to information and samples</a:t>
            </a:r>
          </a:p>
          <a:p>
            <a:pPr marL="171450" indent="-171450">
              <a:buFont typeface="Arial"/>
              <a:buChar char="•"/>
            </a:pPr>
            <a:r>
              <a:rPr lang="en-US" baseline="0" dirty="0" smtClean="0"/>
              <a:t>Hundreds of new icons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2217597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Fully integrated </a:t>
            </a:r>
            <a:r>
              <a:rPr lang="en-US" dirty="0" err="1" smtClean="0"/>
              <a:t>Nuget</a:t>
            </a:r>
            <a:r>
              <a:rPr lang="en-US" dirty="0" smtClean="0"/>
              <a:t> Package Manager</a:t>
            </a:r>
          </a:p>
          <a:p>
            <a:r>
              <a:rPr lang="en-US" dirty="0" smtClean="0"/>
              <a:t>Beautiful UI, easy</a:t>
            </a:r>
            <a:r>
              <a:rPr lang="en-US" baseline="0" dirty="0" smtClean="0"/>
              <a:t> to add multiple packages</a:t>
            </a:r>
          </a:p>
          <a:p>
            <a:r>
              <a:rPr lang="en-US" baseline="0" dirty="0" smtClean="0"/>
              <a:t>Includes dependency resolution</a:t>
            </a:r>
          </a:p>
          <a:p>
            <a:r>
              <a:rPr lang="en-US" baseline="0" dirty="0" smtClean="0"/>
              <a:t>Includes private and custom feeds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a:p>
        </p:txBody>
      </p:sp>
    </p:spTree>
    <p:extLst>
      <p:ext uri="{BB962C8B-B14F-4D97-AF65-F5344CB8AC3E}">
        <p14:creationId xmlns:p14="http://schemas.microsoft.com/office/powerpoint/2010/main" val="1043333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Complements</a:t>
            </a:r>
            <a:r>
              <a:rPr lang="en-US" baseline="0" dirty="0" smtClean="0"/>
              <a:t> Portable Class Libraries (PCLs).  PCLs enable Library developers to ship binaries that run on different platforms.  </a:t>
            </a:r>
          </a:p>
          <a:p>
            <a:r>
              <a:rPr lang="en-US" dirty="0" smtClean="0"/>
              <a:t>Introduced in Visual Studio Update 2, </a:t>
            </a:r>
            <a:r>
              <a:rPr lang="en-US" baseline="0" dirty="0" smtClean="0"/>
              <a:t>shared projects make it easy to share code files between projects.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18</a:t>
            </a:fld>
            <a:endParaRPr lang="en-US"/>
          </a:p>
        </p:txBody>
      </p:sp>
    </p:spTree>
    <p:extLst>
      <p:ext uri="{BB962C8B-B14F-4D97-AF65-F5344CB8AC3E}">
        <p14:creationId xmlns:p14="http://schemas.microsoft.com/office/powerpoint/2010/main" val="16836024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19</a:t>
            </a:fld>
            <a:endParaRPr lang="en-US"/>
          </a:p>
        </p:txBody>
      </p:sp>
    </p:spTree>
    <p:extLst>
      <p:ext uri="{BB962C8B-B14F-4D97-AF65-F5344CB8AC3E}">
        <p14:creationId xmlns:p14="http://schemas.microsoft.com/office/powerpoint/2010/main" val="16836024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If you didn’t know Xamarin has shipped</a:t>
            </a:r>
            <a:r>
              <a:rPr lang="en-US" baseline="0" dirty="0" smtClean="0"/>
              <a:t> an Android designer for over 2 years</a:t>
            </a:r>
          </a:p>
          <a:p>
            <a:pPr marL="171450" indent="-171450">
              <a:buFont typeface="Arial"/>
              <a:buChar char="•"/>
            </a:pPr>
            <a:r>
              <a:rPr lang="en-US" baseline="0" dirty="0" smtClean="0"/>
              <a:t>In both Visual Studio and Xamarin Studio</a:t>
            </a:r>
          </a:p>
          <a:p>
            <a:pPr marL="171450" indent="-171450">
              <a:buFont typeface="Arial"/>
              <a:buChar char="•"/>
            </a:pPr>
            <a:r>
              <a:rPr lang="en-US" baseline="0" dirty="0" smtClean="0"/>
              <a:t>Features multi-layout view editing to make it easy to design for phone, small tablet, and large tablets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20</a:t>
            </a:fld>
            <a:endParaRPr lang="en-US"/>
          </a:p>
        </p:txBody>
      </p:sp>
    </p:spTree>
    <p:extLst>
      <p:ext uri="{BB962C8B-B14F-4D97-AF65-F5344CB8AC3E}">
        <p14:creationId xmlns:p14="http://schemas.microsoft.com/office/powerpoint/2010/main" val="4206398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here to talk about</a:t>
            </a:r>
            <a:r>
              <a:rPr lang="en-US" baseline="0" dirty="0" smtClean="0"/>
              <a:t> all the brand new features packed into Xamarin 3. </a:t>
            </a:r>
          </a:p>
          <a:p>
            <a:r>
              <a:rPr lang="en-US" baseline="0" dirty="0" smtClean="0"/>
              <a:t>Xamarin 3 is a combination of over a years worth of Xamarin development and everything we demo here today is what you get when you install or update </a:t>
            </a:r>
            <a:r>
              <a:rPr lang="en-US" baseline="0" dirty="0" err="1" smtClean="0"/>
              <a:t>xamarin</a:t>
            </a:r>
            <a:r>
              <a:rPr lang="en-US" baseline="0" dirty="0" smtClean="0"/>
              <a:t> today!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Before we get into Xamarin 3 let’s talk a bit out Xamarin and</a:t>
            </a:r>
            <a:r>
              <a:rPr lang="en-US" baseline="0" dirty="0" smtClean="0"/>
              <a:t> how</a:t>
            </a:r>
            <a:endParaRPr lang="en-US"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a:t>
            </a:fld>
            <a:endParaRPr lang="en-US"/>
          </a:p>
        </p:txBody>
      </p:sp>
    </p:spTree>
    <p:extLst>
      <p:ext uri="{BB962C8B-B14F-4D97-AF65-F5344CB8AC3E}">
        <p14:creationId xmlns:p14="http://schemas.microsoft.com/office/powerpoint/2010/main" val="2696883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iOS UI design in the IDE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a model familiar to VS and XS users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Create event handlers from the IDE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Complete support for all new Apple design features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Unique feature: Live preview, no gray boxes here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21</a:t>
            </a:fld>
            <a:endParaRPr lang="en-US"/>
          </a:p>
        </p:txBody>
      </p:sp>
    </p:spTree>
    <p:extLst>
      <p:ext uri="{BB962C8B-B14F-4D97-AF65-F5344CB8AC3E}">
        <p14:creationId xmlns:p14="http://schemas.microsoft.com/office/powerpoint/2010/main" val="16097811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video of designer in action if you can’t demo it</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22</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Forms is a new set of APIs allowing you to quickly and easily write shared User Interface code that is still rendered natively on each platform, while still providing direct access to the underlying SDKs if you need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24</a:t>
            </a:fld>
            <a:endParaRPr lang="en-US"/>
          </a:p>
        </p:txBody>
      </p:sp>
    </p:spTree>
    <p:extLst>
      <p:ext uri="{BB962C8B-B14F-4D97-AF65-F5344CB8AC3E}">
        <p14:creationId xmlns:p14="http://schemas.microsoft.com/office/powerpoint/2010/main" val="9124079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here the Xamarin approach we talked about earlier</a:t>
            </a:r>
          </a:p>
          <a:p>
            <a:r>
              <a:rPr lang="en-US" baseline="0" dirty="0" smtClean="0"/>
              <a:t>This enables you to be highly productive, share code, but build out UI on each platform and access platform APIs</a:t>
            </a:r>
          </a:p>
          <a:p>
            <a:r>
              <a:rPr lang="en-US" baseline="0" dirty="0" smtClean="0"/>
              <a:t>With Xamarin.Forms you now have a nice Shared UI Code layer, but still access to platform APIs</a:t>
            </a:r>
          </a:p>
          <a:p>
            <a:r>
              <a:rPr lang="en-US" baseline="0" dirty="0" smtClean="0"/>
              <a:t>Entire optional Technology</a:t>
            </a:r>
          </a:p>
          <a:p>
            <a:r>
              <a:rPr lang="en-US" baseline="0" dirty="0" smtClean="0"/>
              <a:t>You can start from native, pick a few screens, or start with forms, and replace with native later</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25</a:t>
            </a:fld>
            <a:endParaRPr lang="en-US"/>
          </a:p>
        </p:txBody>
      </p:sp>
    </p:spTree>
    <p:extLst>
      <p:ext uri="{BB962C8B-B14F-4D97-AF65-F5344CB8AC3E}">
        <p14:creationId xmlns:p14="http://schemas.microsoft.com/office/powerpoint/2010/main" val="3784989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p>
        </p:txBody>
      </p:sp>
      <p:sp>
        <p:nvSpPr>
          <p:cNvPr id="4" name="Slide Number Placeholder 3"/>
          <p:cNvSpPr>
            <a:spLocks noGrp="1"/>
          </p:cNvSpPr>
          <p:nvPr>
            <p:ph type="sldNum" sz="quarter" idx="10"/>
          </p:nvPr>
        </p:nvSpPr>
        <p:spPr/>
        <p:txBody>
          <a:bodyPr/>
          <a:lstStyle/>
          <a:p>
            <a:fld id="{9A022845-941E-7C42-8070-12AD873FCE1E}" type="slidenum">
              <a:rPr lang="en-US" smtClean="0"/>
              <a:t>26</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 have a set</a:t>
            </a:r>
            <a:r>
              <a:rPr lang="en-US" baseline="0" dirty="0" smtClean="0"/>
              <a:t> of pages for each screen of your application</a:t>
            </a:r>
          </a:p>
          <a:p>
            <a:r>
              <a:rPr lang="en-US" baseline="0" dirty="0" smtClean="0"/>
              <a:t>There are things like Content, and </a:t>
            </a:r>
            <a:r>
              <a:rPr lang="en-US" baseline="0" dirty="0" err="1" smtClean="0"/>
              <a:t>MasterDetail</a:t>
            </a:r>
            <a:r>
              <a:rPr lang="en-US" baseline="0" dirty="0" smtClean="0"/>
              <a:t> which gives you a nice </a:t>
            </a:r>
            <a:r>
              <a:rPr lang="en-US" baseline="0" dirty="0" err="1" smtClean="0"/>
              <a:t>flyout</a:t>
            </a:r>
            <a:endParaRPr lang="en-US" baseline="0" dirty="0" smtClean="0"/>
          </a:p>
          <a:p>
            <a:r>
              <a:rPr lang="en-US" baseline="0" dirty="0" smtClean="0"/>
              <a:t>With a tabbed view you get the correct look on each platform</a:t>
            </a:r>
          </a:p>
          <a:p>
            <a:r>
              <a:rPr lang="en-US" baseline="0" dirty="0" smtClean="0"/>
              <a:t>iOS on bottom, Android on top, and on WP you have a Pivot control</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27</a:t>
            </a:fld>
            <a:endParaRPr lang="en-US"/>
          </a:p>
        </p:txBody>
      </p:sp>
    </p:spTree>
    <p:extLst>
      <p:ext uri="{BB962C8B-B14F-4D97-AF65-F5344CB8AC3E}">
        <p14:creationId xmlns:p14="http://schemas.microsoft.com/office/powerpoint/2010/main" val="725677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of a page</a:t>
            </a:r>
            <a:r>
              <a:rPr lang="en-US" baseline="0" dirty="0" smtClean="0"/>
              <a:t> are layouts</a:t>
            </a:r>
          </a:p>
          <a:p>
            <a:r>
              <a:rPr lang="en-US" baseline="0" dirty="0" smtClean="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28</a:t>
            </a:fld>
            <a:endParaRPr lang="en-US"/>
          </a:p>
        </p:txBody>
      </p:sp>
    </p:spTree>
    <p:extLst>
      <p:ext uri="{BB962C8B-B14F-4D97-AF65-F5344CB8AC3E}">
        <p14:creationId xmlns:p14="http://schemas.microsoft.com/office/powerpoint/2010/main" val="36430581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more than 40 controls, layouts, and pages to mix and match from.</a:t>
            </a:r>
          </a:p>
          <a:p>
            <a:r>
              <a:rPr lang="en-US" dirty="0" smtClean="0"/>
              <a:t>These are all of the controls you have out of the box, you can</a:t>
            </a:r>
            <a:r>
              <a:rPr lang="en-US" baseline="0" dirty="0" smtClean="0"/>
              <a:t> of course create your own.</a:t>
            </a:r>
          </a:p>
          <a:p>
            <a:r>
              <a:rPr lang="en-US" baseline="0" dirty="0" smtClean="0"/>
              <a:t>What is unique is you get the native control and have access to it.</a:t>
            </a:r>
          </a:p>
          <a:p>
            <a:r>
              <a:rPr lang="en-US" baseline="0" dirty="0" smtClean="0"/>
              <a:t>Consider an Entry Field</a:t>
            </a:r>
          </a:p>
          <a:p>
            <a:r>
              <a:rPr lang="en-US" baseline="0" dirty="0" smtClean="0"/>
              <a:t>On iOS it is mapped to </a:t>
            </a:r>
            <a:r>
              <a:rPr lang="en-US" baseline="0" dirty="0" err="1" smtClean="0"/>
              <a:t>UITextField</a:t>
            </a:r>
            <a:endParaRPr lang="en-US" baseline="0" dirty="0" smtClean="0"/>
          </a:p>
          <a:p>
            <a:r>
              <a:rPr lang="en-US" baseline="0" dirty="0" smtClean="0"/>
              <a:t>Android it is </a:t>
            </a:r>
            <a:r>
              <a:rPr lang="en-US" baseline="0" dirty="0" err="1" smtClean="0"/>
              <a:t>EditText</a:t>
            </a:r>
            <a:endParaRPr lang="en-US" baseline="0" dirty="0" smtClean="0"/>
          </a:p>
          <a:p>
            <a:r>
              <a:rPr lang="en-US" baseline="0" dirty="0" smtClean="0"/>
              <a:t>Windows </a:t>
            </a:r>
            <a:r>
              <a:rPr lang="en-US" baseline="0" dirty="0" err="1" smtClean="0"/>
              <a:t>Phoen</a:t>
            </a:r>
            <a:r>
              <a:rPr lang="en-US" baseline="0" dirty="0" smtClean="0"/>
              <a:t> it is a </a:t>
            </a:r>
            <a:r>
              <a:rPr lang="en-US" baseline="0" dirty="0" err="1" smtClean="0"/>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29</a:t>
            </a:fld>
            <a:endParaRPr lang="en-US"/>
          </a:p>
        </p:txBody>
      </p:sp>
    </p:spTree>
    <p:extLst>
      <p:ext uri="{BB962C8B-B14F-4D97-AF65-F5344CB8AC3E}">
        <p14:creationId xmlns:p14="http://schemas.microsoft.com/office/powerpoint/2010/main" val="3799692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need to you can watch a short video here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30</a:t>
            </a:fld>
            <a:endParaRPr lang="en-US"/>
          </a:p>
        </p:txBody>
      </p:sp>
    </p:spTree>
    <p:extLst>
      <p:ext uri="{BB962C8B-B14F-4D97-AF65-F5344CB8AC3E}">
        <p14:creationId xmlns:p14="http://schemas.microsoft.com/office/powerpoint/2010/main" val="3057465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Compact</a:t>
            </a:r>
            <a:r>
              <a:rPr lang="en-US" baseline="0" dirty="0" smtClean="0"/>
              <a:t> and productive language</a:t>
            </a:r>
          </a:p>
          <a:p>
            <a:pPr marL="171450" indent="-171450">
              <a:buFont typeface="Arial"/>
              <a:buChar char="•"/>
            </a:pPr>
            <a:r>
              <a:rPr lang="en-US" baseline="0" dirty="0" smtClean="0"/>
              <a:t>Been around for a little while, nearly a year with </a:t>
            </a:r>
            <a:r>
              <a:rPr lang="en-US" baseline="0" dirty="0" err="1" smtClean="0"/>
              <a:t>xamarin</a:t>
            </a:r>
            <a:r>
              <a:rPr lang="en-US" baseline="0" dirty="0" smtClean="0"/>
              <a:t> support</a:t>
            </a:r>
          </a:p>
          <a:p>
            <a:pPr marL="171450" indent="-171450">
              <a:buFont typeface="Arial"/>
              <a:buChar char="•"/>
            </a:pPr>
            <a:r>
              <a:rPr lang="en-US" baseline="0" dirty="0" smtClean="0"/>
              <a:t>About 50% less code than C#</a:t>
            </a:r>
          </a:p>
          <a:p>
            <a:pPr marL="171450" indent="-171450">
              <a:buFont typeface="Arial"/>
              <a:buChar char="•"/>
            </a:pPr>
            <a:r>
              <a:rPr lang="en-US" baseline="0" dirty="0" smtClean="0"/>
              <a:t>Now for mobile development, built right in to Xamarin Studio</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33</a:t>
            </a:fld>
            <a:endParaRPr lang="en-US"/>
          </a:p>
        </p:txBody>
      </p:sp>
    </p:spTree>
    <p:extLst>
      <p:ext uri="{BB962C8B-B14F-4D97-AF65-F5344CB8AC3E}">
        <p14:creationId xmlns:p14="http://schemas.microsoft.com/office/powerpoint/2010/main" val="932673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has 2 Main products.</a:t>
            </a:r>
          </a:p>
          <a:p>
            <a:r>
              <a:rPr lang="en-US" dirty="0" smtClean="0"/>
              <a:t>You probably know of the Xamarin</a:t>
            </a:r>
            <a:r>
              <a:rPr lang="en-US" baseline="0" dirty="0" smtClean="0"/>
              <a:t> Platform enabling you to create iOS, Android, Mac and Windows </a:t>
            </a:r>
          </a:p>
          <a:p>
            <a:r>
              <a:rPr lang="en-US" baseline="0" dirty="0" smtClean="0"/>
              <a:t>From either Xamarin Studio on a Mac or Visual Studio on a PC</a:t>
            </a:r>
          </a:p>
          <a:p>
            <a:r>
              <a:rPr lang="en-US" baseline="0" dirty="0" smtClean="0"/>
              <a:t>We will talk about this a little bit more , but they also have Xamarin Test Cloud</a:t>
            </a:r>
          </a:p>
          <a:p>
            <a:r>
              <a:rPr lang="en-US" baseline="0" dirty="0" smtClean="0"/>
              <a:t>Test Cloud is an upcoming service currently in Beta where you can upload your iOS or Android app (built with or without Xamarin (java/</a:t>
            </a:r>
            <a:r>
              <a:rPr lang="en-US" baseline="0" dirty="0" err="1" smtClean="0"/>
              <a:t>objectivec</a:t>
            </a:r>
            <a:r>
              <a:rPr lang="en-US" baseline="0" dirty="0" smtClean="0"/>
              <a:t>) </a:t>
            </a:r>
          </a:p>
          <a:p>
            <a:r>
              <a:rPr lang="en-US" baseline="0" dirty="0" smtClean="0"/>
              <a:t>UI Tests are run on Hundred of physical devices.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1623843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get started and get your own free C# t-shirt just go to xamarin.com/shirt</a:t>
            </a:r>
          </a:p>
          <a:p>
            <a:r>
              <a:rPr lang="en-US" baseline="0" dirty="0" smtClean="0"/>
              <a:t>Shipped for free right to your door.</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894577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courses available today for:</a:t>
            </a:r>
          </a:p>
          <a:p>
            <a:pPr marL="171450" indent="-171450">
              <a:buFont typeface="Arial"/>
              <a:buChar char="•"/>
            </a:pPr>
            <a:r>
              <a:rPr lang="en-US" dirty="0" smtClean="0"/>
              <a:t>Xamarin.Forms</a:t>
            </a:r>
          </a:p>
          <a:p>
            <a:pPr marL="171450" indent="-171450">
              <a:buFont typeface="Arial"/>
              <a:buChar char="•"/>
            </a:pPr>
            <a:r>
              <a:rPr lang="en-US" dirty="0" smtClean="0"/>
              <a:t>iOS Designer</a:t>
            </a:r>
          </a:p>
          <a:p>
            <a:pPr marL="171450" indent="-171450">
              <a:buFont typeface="Arial"/>
              <a:buChar char="•"/>
            </a:pPr>
            <a:r>
              <a:rPr lang="en-US" dirty="0" smtClean="0"/>
              <a:t>New Code Sharing Strategies</a:t>
            </a:r>
            <a:r>
              <a:rPr lang="en-US" baseline="0" dirty="0" smtClean="0"/>
              <a:t> and more</a:t>
            </a:r>
          </a:p>
          <a:p>
            <a:pPr marL="0" indent="0">
              <a:buFont typeface="Arial"/>
              <a:buNone/>
            </a:pPr>
            <a:r>
              <a:rPr lang="en-US" baseline="0" dirty="0" smtClean="0"/>
              <a:t>Become a Certified Mobile Developer</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36</a:t>
            </a:fld>
            <a:endParaRPr lang="en-US"/>
          </a:p>
        </p:txBody>
      </p:sp>
    </p:spTree>
    <p:extLst>
      <p:ext uri="{BB962C8B-B14F-4D97-AF65-F5344CB8AC3E}">
        <p14:creationId xmlns:p14="http://schemas.microsoft.com/office/powerpoint/2010/main" val="1560491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37</a:t>
            </a:fld>
            <a:endParaRPr lang="en-US"/>
          </a:p>
        </p:txBody>
      </p:sp>
    </p:spTree>
    <p:extLst>
      <p:ext uri="{BB962C8B-B14F-4D97-AF65-F5344CB8AC3E}">
        <p14:creationId xmlns:p14="http://schemas.microsoft.com/office/powerpoint/2010/main" val="3272522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38</a:t>
            </a:fld>
            <a:endParaRPr lang="en-US">
              <a:solidFill>
                <a:prstClr val="black"/>
              </a:solidFill>
            </a:endParaRPr>
          </a:p>
        </p:txBody>
      </p:sp>
    </p:spTree>
    <p:extLst>
      <p:ext uri="{BB962C8B-B14F-4D97-AF65-F5344CB8AC3E}">
        <p14:creationId xmlns:p14="http://schemas.microsoft.com/office/powerpoint/2010/main" val="13553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let’s talk a little bit about how you can create apps today</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a:t>
            </a:fld>
            <a:endParaRPr lang="en-US"/>
          </a:p>
        </p:txBody>
      </p:sp>
    </p:spTree>
    <p:extLst>
      <p:ext uri="{BB962C8B-B14F-4D97-AF65-F5344CB8AC3E}">
        <p14:creationId xmlns:p14="http://schemas.microsoft.com/office/powerpoint/2010/main" val="260308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is the Silo approach.</a:t>
            </a:r>
          </a:p>
          <a:p>
            <a:r>
              <a:rPr lang="en-US" dirty="0" smtClean="0"/>
              <a:t>This</a:t>
            </a:r>
            <a:r>
              <a:rPr lang="en-US" baseline="0" dirty="0" smtClean="0"/>
              <a:t> is very common, where you see a company or developer </a:t>
            </a:r>
          </a:p>
          <a:p>
            <a:r>
              <a:rPr lang="en-US" baseline="0" dirty="0" smtClean="0"/>
              <a:t>creating an app multiple times in different languages with different tools</a:t>
            </a:r>
          </a:p>
          <a:p>
            <a:r>
              <a:rPr lang="en-US" baseline="0" dirty="0" smtClean="0"/>
              <a:t>Expensive, multiple teams, takes more time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a:t>
            </a:fld>
            <a:endParaRPr lang="en-US"/>
          </a:p>
        </p:txBody>
      </p:sp>
    </p:spTree>
    <p:extLst>
      <p:ext uri="{BB962C8B-B14F-4D97-AF65-F5344CB8AC3E}">
        <p14:creationId xmlns:p14="http://schemas.microsoft.com/office/powerpoint/2010/main" val="214930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people think of cross platform they think of this</a:t>
            </a:r>
          </a:p>
          <a:p>
            <a:r>
              <a:rPr lang="en-US" dirty="0" smtClean="0"/>
              <a:t>Some magic</a:t>
            </a:r>
            <a:r>
              <a:rPr lang="en-US" baseline="0" dirty="0" smtClean="0"/>
              <a:t> box where html and </a:t>
            </a:r>
            <a:r>
              <a:rPr lang="en-US" baseline="0" dirty="0" err="1" smtClean="0"/>
              <a:t>javascript</a:t>
            </a:r>
            <a:r>
              <a:rPr lang="en-US" baseline="0" dirty="0" smtClean="0"/>
              <a:t> of sorts go in and apps magically come out</a:t>
            </a:r>
          </a:p>
          <a:p>
            <a:r>
              <a:rPr lang="en-US" baseline="0" dirty="0" smtClean="0"/>
              <a:t>The issue here is you are coding again their </a:t>
            </a:r>
            <a:r>
              <a:rPr lang="en-US" baseline="0" dirty="0" err="1" smtClean="0"/>
              <a:t>api</a:t>
            </a:r>
            <a:r>
              <a:rPr lang="en-US" baseline="0" dirty="0" smtClean="0"/>
              <a:t>, not THE </a:t>
            </a:r>
            <a:r>
              <a:rPr lang="en-US" baseline="0" dirty="0" err="1" smtClean="0"/>
              <a:t>api</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11097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Blip>
                <a:blip r:embed="rId3"/>
              </a:buBlip>
            </a:pPr>
            <a:r>
              <a:rPr lang="en-US" sz="1200" dirty="0" smtClean="0">
                <a:solidFill>
                  <a:srgbClr val="032B4E"/>
                </a:solidFill>
                <a:latin typeface="Helvetica Neue Light"/>
                <a:cs typeface="Helvetica Neue Light"/>
              </a:rPr>
              <a:t>Fully native apps written in C#</a:t>
            </a:r>
          </a:p>
          <a:p>
            <a:pPr>
              <a:buBlip>
                <a:blip r:embed="rId3"/>
              </a:buBlip>
            </a:pPr>
            <a:r>
              <a:rPr lang="en-US" sz="1200" dirty="0" smtClean="0">
                <a:solidFill>
                  <a:srgbClr val="032B4E"/>
                </a:solidFill>
                <a:latin typeface="Helvetica Neue Light"/>
                <a:cs typeface="Helvetica Neue Light"/>
              </a:rPr>
              <a:t>Share on average 75% source code across platforms</a:t>
            </a:r>
          </a:p>
          <a:p>
            <a:pPr>
              <a:buBlip>
                <a:blip r:embed="rId3"/>
              </a:buBlip>
            </a:pPr>
            <a:r>
              <a:rPr lang="en-US" sz="1200" dirty="0" smtClean="0">
                <a:solidFill>
                  <a:srgbClr val="032B4E"/>
                </a:solidFill>
                <a:latin typeface="Helvetica Neue Light"/>
                <a:cs typeface="Helvetica Neue Light"/>
              </a:rPr>
              <a:t>Even</a:t>
            </a:r>
            <a:r>
              <a:rPr lang="en-US" sz="1200" baseline="0" dirty="0" smtClean="0">
                <a:solidFill>
                  <a:srgbClr val="032B4E"/>
                </a:solidFill>
                <a:latin typeface="Helvetica Neue Light"/>
                <a:cs typeface="Helvetica Neue Light"/>
              </a:rPr>
              <a:t> higher with </a:t>
            </a:r>
            <a:r>
              <a:rPr lang="en-US" sz="1200" baseline="0" dirty="0" err="1" smtClean="0">
                <a:solidFill>
                  <a:srgbClr val="032B4E"/>
                </a:solidFill>
                <a:latin typeface="Helvetica Neue Light"/>
                <a:cs typeface="Helvetica Neue Light"/>
              </a:rPr>
              <a:t>xamarin.forms</a:t>
            </a:r>
            <a:endParaRPr lang="en-US" sz="1200" dirty="0" smtClean="0">
              <a:solidFill>
                <a:srgbClr val="032B4E"/>
              </a:solidFill>
              <a:latin typeface="Helvetica Neue Light"/>
              <a:cs typeface="Helvetica Neue Light"/>
            </a:endParaRPr>
          </a:p>
          <a:p>
            <a:pPr>
              <a:buSzPct val="100000"/>
              <a:buFont typeface="Arial"/>
              <a:buBlip>
                <a:blip r:embed="rId4"/>
              </a:buBlip>
            </a:pPr>
            <a:r>
              <a:rPr lang="en-US" sz="1000" dirty="0" smtClean="0">
                <a:solidFill>
                  <a:srgbClr val="3C90D1"/>
                </a:solidFill>
                <a:latin typeface="Arial"/>
                <a:cs typeface="Arial"/>
              </a:rPr>
              <a:t>C# + .NET Runtime</a:t>
            </a:r>
          </a:p>
          <a:p>
            <a:pPr>
              <a:buSzPct val="100000"/>
              <a:buFont typeface="Arial"/>
              <a:buBlip>
                <a:blip r:embed="rId4"/>
              </a:buBlip>
            </a:pPr>
            <a:r>
              <a:rPr lang="en-US" sz="1000" dirty="0" smtClean="0">
                <a:solidFill>
                  <a:srgbClr val="3C90D1"/>
                </a:solidFill>
                <a:latin typeface="Arial"/>
                <a:cs typeface="Arial"/>
              </a:rPr>
              <a:t>Native UI</a:t>
            </a:r>
          </a:p>
          <a:p>
            <a:pPr>
              <a:buSzPct val="100000"/>
              <a:buFont typeface="Arial"/>
              <a:buBlip>
                <a:blip r:embed="rId4"/>
              </a:buBlip>
            </a:pPr>
            <a:r>
              <a:rPr lang="en-US" sz="1000" dirty="0" smtClean="0">
                <a:solidFill>
                  <a:srgbClr val="3C90D1"/>
                </a:solidFill>
                <a:latin typeface="Arial"/>
                <a:cs typeface="Arial"/>
              </a:rPr>
              <a:t>Native Performance</a:t>
            </a:r>
          </a:p>
          <a:p>
            <a:pPr>
              <a:buBlip>
                <a:blip r:embed="rId3"/>
              </a:buBlip>
            </a:pPr>
            <a:endParaRPr lang="en-US" sz="1000" dirty="0" smtClean="0">
              <a:solidFill>
                <a:srgbClr val="032B4E"/>
              </a:solidFil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39332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If you are a</a:t>
            </a:r>
            <a:r>
              <a:rPr lang="en-US" baseline="0" dirty="0" smtClean="0"/>
              <a:t> windows developer you will be used to these name spaces. </a:t>
            </a:r>
          </a:p>
          <a:p>
            <a:pPr marL="171450" indent="-171450">
              <a:buFont typeface="Arial"/>
              <a:buChar char="•"/>
            </a:pPr>
            <a:r>
              <a:rPr lang="en-US" baseline="0" dirty="0" smtClean="0"/>
              <a:t>These are the core .NET base libraries that we know and love.</a:t>
            </a:r>
          </a:p>
          <a:p>
            <a:pPr marL="171450" indent="-171450">
              <a:buFont typeface="Arial"/>
              <a:buChar char="•"/>
            </a:pPr>
            <a:r>
              <a:rPr lang="en-US" baseline="0" dirty="0" smtClean="0"/>
              <a:t>If you mix in windows phone and windows store development you get new namespaces</a:t>
            </a:r>
          </a:p>
          <a:p>
            <a:pPr marL="171450" indent="-171450">
              <a:buFont typeface="Arial"/>
              <a:buChar char="•"/>
            </a:pPr>
            <a:r>
              <a:rPr lang="en-US" baseline="0" dirty="0" smtClean="0"/>
              <a:t>Windows. And Microsoft. With platform specific APIs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298173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Xamarin</a:t>
            </a:r>
            <a:r>
              <a:rPr lang="en-US" baseline="0" dirty="0" smtClean="0"/>
              <a:t> gives you the best of both worlds with full support for the .NET Framework (your System. Libraries) </a:t>
            </a:r>
          </a:p>
          <a:p>
            <a:pPr marL="171450" indent="-171450">
              <a:buFont typeface="Arial"/>
              <a:buChar char="•"/>
            </a:pPr>
            <a:r>
              <a:rPr lang="en-US" baseline="0" dirty="0" smtClean="0"/>
              <a:t>Then they create C# bindings for every API in iOS and Android</a:t>
            </a:r>
          </a:p>
          <a:p>
            <a:pPr marL="171450" indent="-171450">
              <a:buFont typeface="Arial"/>
              <a:buChar char="•"/>
            </a:pPr>
            <a:r>
              <a:rPr lang="en-US" baseline="0" dirty="0" smtClean="0"/>
              <a:t>As you can see here there are a few, </a:t>
            </a:r>
            <a:r>
              <a:rPr lang="en-US" baseline="0" dirty="0" err="1" smtClean="0"/>
              <a:t>CoreGraphics</a:t>
            </a:r>
            <a:r>
              <a:rPr lang="en-US" baseline="0" dirty="0" smtClean="0"/>
              <a:t>, </a:t>
            </a:r>
            <a:r>
              <a:rPr lang="en-US" baseline="0" dirty="0" err="1" smtClean="0"/>
              <a:t>CoreMotion</a:t>
            </a:r>
            <a:r>
              <a:rPr lang="en-US" baseline="0" dirty="0" smtClean="0"/>
              <a:t>, </a:t>
            </a:r>
            <a:r>
              <a:rPr lang="en-US" baseline="0" dirty="0" err="1" smtClean="0"/>
              <a:t>etc</a:t>
            </a:r>
            <a:r>
              <a:rPr lang="en-US" baseline="0" dirty="0" smtClean="0"/>
              <a:t>,</a:t>
            </a:r>
          </a:p>
          <a:p>
            <a:pPr marL="171450" indent="-171450">
              <a:buFont typeface="Arial"/>
              <a:buChar char="•"/>
            </a:pPr>
            <a:r>
              <a:rPr lang="en-US" baseline="0" dirty="0" smtClean="0"/>
              <a:t>These are your platform specific bits to take advantage of everything in iOS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9</a:t>
            </a:fld>
            <a:endParaRPr lang="en-US"/>
          </a:p>
        </p:txBody>
      </p:sp>
    </p:spTree>
    <p:extLst>
      <p:ext uri="{BB962C8B-B14F-4D97-AF65-F5344CB8AC3E}">
        <p14:creationId xmlns:p14="http://schemas.microsoft.com/office/powerpoint/2010/main" val="2822156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2.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3.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5.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4.png"/><Relationship Id="rId1" Type="http://schemas.openxmlformats.org/officeDocument/2006/relationships/slideMaster" Target="../slideMasters/slideMaster27.xml"/><Relationship Id="rId2" Type="http://schemas.openxmlformats.org/officeDocument/2006/relationships/image" Target="../media/image16.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4.png"/><Relationship Id="rId1" Type="http://schemas.openxmlformats.org/officeDocument/2006/relationships/slideMaster" Target="../slideMasters/slideMaster27.xml"/><Relationship Id="rId2" Type="http://schemas.openxmlformats.org/officeDocument/2006/relationships/image" Target="../media/image16.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7.png"/><Relationship Id="rId1" Type="http://schemas.openxmlformats.org/officeDocument/2006/relationships/slideMaster" Target="../slideMasters/slideMaster27.xml"/><Relationship Id="rId2" Type="http://schemas.openxmlformats.org/officeDocument/2006/relationships/image" Target="../media/image16.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5.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2736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
        <p:nvSpPr>
          <p:cNvPr id="4" name="Content Placeholder 3"/>
          <p:cNvSpPr>
            <a:spLocks noGrp="1"/>
          </p:cNvSpPr>
          <p:nvPr>
            <p:ph sz="half" idx="2" hasCustomPrompt="1"/>
          </p:nvPr>
        </p:nvSpPr>
        <p:spPr>
          <a:xfrm>
            <a:off x="3949700" y="3733799"/>
            <a:ext cx="4889500" cy="419101"/>
          </a:xfrm>
          <a:noFill/>
          <a:ln>
            <a:noFill/>
          </a:ln>
        </p:spPr>
        <p:txBody>
          <a:bodyPr/>
          <a:lstStyle>
            <a:lvl1pPr marL="0" indent="0">
              <a:lnSpc>
                <a:spcPct val="70000"/>
              </a:lnSpc>
              <a:buNone/>
              <a:defRPr sz="2800" b="1" i="0">
                <a:ln>
                  <a:noFill/>
                </a:ln>
                <a:solidFill>
                  <a:srgbClr val="8C8A8E"/>
                </a:solidFill>
                <a:latin typeface="Helvetica"/>
                <a:cs typeface="Helvetic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Name Goes Here</a:t>
            </a:r>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3949700" y="4152900"/>
            <a:ext cx="4889500" cy="419101"/>
          </a:xfrm>
          <a:noFill/>
          <a:ln>
            <a:noFill/>
          </a:ln>
        </p:spPr>
        <p:txBody>
          <a:bodyPr/>
          <a:lstStyle>
            <a:lvl1pPr marL="0" indent="0">
              <a:lnSpc>
                <a:spcPct val="70000"/>
              </a:lnSpc>
              <a:buNone/>
              <a:defRPr sz="2800" b="0" i="0" baseline="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Title</a:t>
            </a:r>
          </a:p>
        </p:txBody>
      </p:sp>
      <p:sp>
        <p:nvSpPr>
          <p:cNvPr id="11" name="Content Placeholder 3"/>
          <p:cNvSpPr>
            <a:spLocks noGrp="1"/>
          </p:cNvSpPr>
          <p:nvPr>
            <p:ph sz="half" idx="11" hasCustomPrompt="1"/>
          </p:nvPr>
        </p:nvSpPr>
        <p:spPr>
          <a:xfrm>
            <a:off x="3949700" y="4572001"/>
            <a:ext cx="4889500" cy="419101"/>
          </a:xfrm>
          <a:noFill/>
          <a:ln>
            <a:noFill/>
          </a:ln>
        </p:spPr>
        <p:txBody>
          <a:bodyPr/>
          <a:lstStyle>
            <a:lvl1pPr marL="0" indent="0">
              <a:lnSpc>
                <a:spcPct val="70000"/>
              </a:lnSpc>
              <a:buNone/>
              <a:defRPr sz="2800" b="0" i="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Contact</a:t>
            </a:r>
          </a:p>
        </p:txBody>
      </p:sp>
      <p:pic>
        <p:nvPicPr>
          <p:cNvPr id="3" name="Picture 2" descr="xamarin-horizontal-blue@2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700" y="2179427"/>
            <a:ext cx="3238500" cy="784646"/>
          </a:xfrm>
          <a:prstGeom prst="rect">
            <a:avLst/>
          </a:prstGeom>
        </p:spPr>
      </p:pic>
    </p:spTree>
    <p:extLst>
      <p:ext uri="{BB962C8B-B14F-4D97-AF65-F5344CB8AC3E}">
        <p14:creationId xmlns:p14="http://schemas.microsoft.com/office/powerpoint/2010/main" val="193965760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025847"/>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8917724"/>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963783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5749448"/>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8805425"/>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4209772"/>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5155947"/>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6274718"/>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201384"/>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23959042"/>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87666615"/>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7/7/14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33466923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744145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823290"/>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58203761"/>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705237"/>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36688731"/>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1658135"/>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9181748"/>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5690672"/>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0627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422666593"/>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chemeClr val="accent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7/7/14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Tree>
    <p:extLst>
      <p:ext uri="{BB962C8B-B14F-4D97-AF65-F5344CB8AC3E}">
        <p14:creationId xmlns:p14="http://schemas.microsoft.com/office/powerpoint/2010/main" val="1110238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9550298"/>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8703948"/>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7796116"/>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51355131"/>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7750664"/>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9380846"/>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6931309"/>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0207442"/>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0650321"/>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12786"/>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7/7/14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025432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15436029"/>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406573"/>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295731"/>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4323376"/>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31554896"/>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939530"/>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64818875"/>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3912098"/>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2317555"/>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6611272"/>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7/7/14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7840958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733925"/>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38433164"/>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62304307"/>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9786643"/>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8811330"/>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24761235"/>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056777"/>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4815963"/>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2001901"/>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893291"/>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7/7/14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5337834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041353"/>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708058"/>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7631948"/>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62255943"/>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8368221"/>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9284553"/>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91038226"/>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6551799"/>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7146470"/>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770735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7/7/14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16762979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8476989"/>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915427"/>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637490"/>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18739768"/>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6175100"/>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755891"/>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3362880"/>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55729593"/>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5400279"/>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521574"/>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7/7/14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074828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9793925"/>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5290748"/>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7481090"/>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38141"/>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000863835"/>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18162123"/>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172140"/>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1400132"/>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26835922"/>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463404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7/7/14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3538626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984220403"/>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1851537"/>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881086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3324075"/>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320668"/>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22702220"/>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30372069"/>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1235458"/>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182195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8986621"/>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7/7/14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4598846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6371106"/>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52295961"/>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2575853"/>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3678112"/>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125458"/>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84650"/>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43526023"/>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180531"/>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2332818"/>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8530906"/>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73100" y="1349375"/>
            <a:ext cx="2444750" cy="2444750"/>
          </a:xfrm>
        </p:spPr>
        <p:txBody>
          <a:bodyPr/>
          <a:lstStyle/>
          <a:p>
            <a:endParaRPr lang="en-US" dirty="0"/>
          </a:p>
        </p:txBody>
      </p:sp>
    </p:spTree>
    <p:extLst>
      <p:ext uri="{BB962C8B-B14F-4D97-AF65-F5344CB8AC3E}">
        <p14:creationId xmlns:p14="http://schemas.microsoft.com/office/powerpoint/2010/main" val="2835536730"/>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7/7/14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5787204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77592403"/>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977861"/>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63483527"/>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841072"/>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9774256"/>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8749107"/>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710357"/>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32206183"/>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0508202"/>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1792757"/>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7/7/14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67811756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3702744"/>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42120775"/>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4988379"/>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2611467"/>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7603350"/>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716151"/>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4004013"/>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294102"/>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51980115"/>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26370596"/>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7/7/14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0681631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340591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6923386"/>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71258034"/>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3389521"/>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138693700"/>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7843330"/>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2399226"/>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7498225"/>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5428"/>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8949083"/>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7/7/14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0028522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40638570"/>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0084242"/>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6777505"/>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33480976"/>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8695187"/>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04002068"/>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8355046"/>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5751440"/>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752834544"/>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090815"/>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32785048"/>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36706697"/>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51060533"/>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3932675"/>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8511706"/>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26774051"/>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2329223"/>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24518198"/>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8260961"/>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1622173"/>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161326"/>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8493094"/>
      </p:ext>
    </p:extLst>
  </p:cSld>
  <p:clrMapOvr>
    <a:masterClrMapping/>
  </p:clrMapOvr>
  <p:transition xmlns:p14="http://schemas.microsoft.com/office/powerpoint/2010/mai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161279"/>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32121209"/>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75131506"/>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361194"/>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522235"/>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22721310"/>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3969899"/>
      </p:ext>
    </p:extLst>
  </p:cSld>
  <p:clrMapOvr>
    <a:masterClrMapping/>
  </p:clrMapOvr>
  <p:transition xmlns:p14="http://schemas.microsoft.com/office/powerpoint/2010/main"/>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27588439"/>
      </p:ext>
    </p:extLst>
  </p:cSld>
  <p:clrMapOvr>
    <a:masterClrMapping/>
  </p:clrMapOvr>
  <p:transition xmlns:p14="http://schemas.microsoft.com/office/powerpoint/2010/main"/>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5295727"/>
      </p:ext>
    </p:extLst>
  </p:cSld>
  <p:clrMapOvr>
    <a:masterClrMapping/>
  </p:clrMapOvr>
  <p:transition xmlns:p14="http://schemas.microsoft.com/office/powerpoint/2010/main"/>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5619726"/>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82113063"/>
      </p:ext>
    </p:extLst>
  </p:cSld>
  <p:clrMapOvr>
    <a:masterClrMapping/>
  </p:clrMapOvr>
  <p:transition xmlns:p14="http://schemas.microsoft.com/office/powerpoint/2010/mai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4169884132"/>
      </p:ext>
    </p:extLst>
  </p:cSld>
  <p:clrMapOvr>
    <a:masterClrMapping/>
  </p:clrMapOvr>
  <p:transition xmlns:p14="http://schemas.microsoft.com/office/powerpoint/2010/main"/>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949166"/>
      </p:ext>
    </p:extLst>
  </p:cSld>
  <p:clrMapOvr>
    <a:masterClrMapping/>
  </p:clrMapOvr>
  <p:transition xmlns:p14="http://schemas.microsoft.com/office/powerpoint/2010/main"/>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15556380"/>
      </p:ext>
    </p:extLst>
  </p:cSld>
  <p:clrMapOvr>
    <a:masterClrMapping/>
  </p:clrMapOvr>
  <p:transition xmlns:p14="http://schemas.microsoft.com/office/powerpoint/2010/main"/>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4787232"/>
      </p:ext>
    </p:extLst>
  </p:cSld>
  <p:clrMapOvr>
    <a:masterClrMapping/>
  </p:clrMapOvr>
  <p:transition xmlns:p14="http://schemas.microsoft.com/office/powerpoint/2010/mai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9254472"/>
      </p:ext>
    </p:extLst>
  </p:cSld>
  <p:clrMapOvr>
    <a:masterClrMapping/>
  </p:clrMapOvr>
  <p:transition xmlns:p14="http://schemas.microsoft.com/office/powerpoint/2010/main"/>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1653821"/>
      </p:ext>
    </p:extLst>
  </p:cSld>
  <p:clrMapOvr>
    <a:masterClrMapping/>
  </p:clrMapOvr>
  <p:transition xmlns:p14="http://schemas.microsoft.com/office/powerpoint/2010/main"/>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22038026"/>
      </p:ext>
    </p:extLst>
  </p:cSld>
  <p:clrMapOvr>
    <a:masterClrMapping/>
  </p:clrMapOvr>
  <p:transition xmlns:p14="http://schemas.microsoft.com/office/powerpoint/2010/mai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7339527"/>
      </p:ext>
    </p:extLst>
  </p:cSld>
  <p:clrMapOvr>
    <a:masterClrMapping/>
  </p:clrMapOvr>
  <p:transition xmlns:p14="http://schemas.microsoft.com/office/powerpoint/2010/mai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075326410"/>
      </p:ext>
    </p:extLst>
  </p:cSld>
  <p:clrMapOvr>
    <a:masterClrMapping/>
  </p:clrMapOvr>
  <p:transition xmlns:p14="http://schemas.microsoft.com/office/powerpoint/2010/mai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963547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905269"/>
      </p:ext>
    </p:extLst>
  </p:cSld>
  <p:clrMapOvr>
    <a:masterClrMapping/>
  </p:clrMapOvr>
  <p:transition xmlns:p14="http://schemas.microsoft.com/office/powerpoint/2010/mai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8193828"/>
      </p:ext>
    </p:extLst>
  </p:cSld>
  <p:clrMapOvr>
    <a:masterClrMapping/>
  </p:clrMapOvr>
  <p:transition xmlns:p14="http://schemas.microsoft.com/office/powerpoint/2010/mai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2940844"/>
      </p:ext>
    </p:extLst>
  </p:cSld>
  <p:clrMapOvr>
    <a:masterClrMapping/>
  </p:clrMapOvr>
  <p:transition xmlns:p14="http://schemas.microsoft.com/office/powerpoint/2010/mai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509116"/>
      </p:ext>
    </p:extLst>
  </p:cSld>
  <p:clrMapOvr>
    <a:masterClrMapping/>
  </p:clrMapOvr>
  <p:transition xmlns:p14="http://schemas.microsoft.com/office/powerpoint/2010/mai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0918991"/>
      </p:ext>
    </p:extLst>
  </p:cSld>
  <p:clrMapOvr>
    <a:masterClrMapping/>
  </p:clrMapOvr>
  <p:transition xmlns:p14="http://schemas.microsoft.com/office/powerpoint/2010/mai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017688949"/>
      </p:ext>
    </p:extLst>
  </p:cSld>
  <p:clrMapOvr>
    <a:masterClrMapping/>
  </p:clrMapOvr>
  <p:transition xmlns:p14="http://schemas.microsoft.com/office/powerpoint/2010/mai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4847207"/>
      </p:ext>
    </p:extLst>
  </p:cSld>
  <p:clrMapOvr>
    <a:masterClrMapping/>
  </p:clrMapOvr>
  <p:transition xmlns:p14="http://schemas.microsoft.com/office/powerpoint/2010/mai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8094654"/>
      </p:ext>
    </p:extLst>
  </p:cSld>
  <p:clrMapOvr>
    <a:masterClrMapping/>
  </p:clrMapOvr>
  <p:transition xmlns:p14="http://schemas.microsoft.com/office/powerpoint/2010/mai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91219418"/>
      </p:ext>
    </p:extLst>
  </p:cSld>
  <p:clrMapOvr>
    <a:masterClrMapping/>
  </p:clrMapOvr>
  <p:transition xmlns:p14="http://schemas.microsoft.com/office/powerpoint/2010/mai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77500275"/>
      </p:ext>
    </p:extLst>
  </p:cSld>
  <p:clrMapOvr>
    <a:masterClrMapping/>
  </p:clrMapOvr>
  <p:transition xmlns:p14="http://schemas.microsoft.com/office/powerpoint/2010/main"/>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99520746"/>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519771"/>
      </p:ext>
    </p:extLst>
  </p:cSld>
  <p:clrMapOvr>
    <a:masterClrMapping/>
  </p:clrMapOvr>
  <p:transition xmlns:p14="http://schemas.microsoft.com/office/powerpoint/2010/mai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140702"/>
      </p:ext>
    </p:extLst>
  </p:cSld>
  <p:clrMapOvr>
    <a:masterClrMapping/>
  </p:clrMapOvr>
  <p:transition xmlns:p14="http://schemas.microsoft.com/office/powerpoint/2010/main"/>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8747836"/>
      </p:ext>
    </p:extLst>
  </p:cSld>
  <p:clrMapOvr>
    <a:masterClrMapping/>
  </p:clrMapOvr>
  <p:transition xmlns:p14="http://schemas.microsoft.com/office/powerpoint/2010/mai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3239705"/>
      </p:ext>
    </p:extLst>
  </p:cSld>
  <p:clrMapOvr>
    <a:masterClrMapping/>
  </p:clrMapOvr>
  <p:transition xmlns:p14="http://schemas.microsoft.com/office/powerpoint/2010/mai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101805"/>
      </p:ext>
    </p:extLst>
  </p:cSld>
  <p:clrMapOvr>
    <a:masterClrMapping/>
  </p:clrMapOvr>
  <p:transition xmlns:p14="http://schemas.microsoft.com/office/powerpoint/2010/main"/>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45767129"/>
      </p:ext>
    </p:extLst>
  </p:cSld>
  <p:clrMapOvr>
    <a:masterClrMapping/>
  </p:clrMapOvr>
  <p:transition xmlns:p14="http://schemas.microsoft.com/office/powerpoint/2010/main"/>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68919565"/>
      </p:ext>
    </p:extLst>
  </p:cSld>
  <p:clrMapOvr>
    <a:masterClrMapping/>
  </p:clrMapOvr>
  <p:transition xmlns:p14="http://schemas.microsoft.com/office/powerpoint/2010/mai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0641266"/>
      </p:ext>
    </p:extLst>
  </p:cSld>
  <p:clrMapOvr>
    <a:masterClrMapping/>
  </p:clrMapOvr>
  <p:transition xmlns:p14="http://schemas.microsoft.com/office/powerpoint/2010/mai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77029"/>
      </p:ext>
    </p:extLst>
  </p:cSld>
  <p:clrMapOvr>
    <a:masterClrMapping/>
  </p:clrMapOvr>
  <p:transition xmlns:p14="http://schemas.microsoft.com/office/powerpoint/2010/mai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16" y="-7018"/>
            <a:ext cx="9198376" cy="5187163"/>
          </a:xfrm>
          <a:prstGeom prst="rect">
            <a:avLst/>
          </a:prstGeom>
        </p:spPr>
      </p:pic>
      <p:sp>
        <p:nvSpPr>
          <p:cNvPr id="3" name="Subtitle 2"/>
          <p:cNvSpPr>
            <a:spLocks noGrp="1"/>
          </p:cNvSpPr>
          <p:nvPr>
            <p:ph type="subTitle" idx="1" hasCustomPrompt="1"/>
          </p:nvPr>
        </p:nvSpPr>
        <p:spPr>
          <a:xfrm>
            <a:off x="3382039" y="2955579"/>
            <a:ext cx="5234601" cy="1314450"/>
          </a:xfrm>
        </p:spPr>
        <p:txBody>
          <a:bodyPr>
            <a:normAutofit/>
          </a:bodyPr>
          <a:lstStyle>
            <a:lvl1pPr marL="0" indent="0" algn="l">
              <a:buNone/>
              <a:defRPr sz="28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solidFill>
                  <a:prstClr val="black">
                    <a:tint val="75000"/>
                  </a:prstClr>
                </a:solidFill>
                <a:latin typeface="Calibri"/>
              </a:rPr>
              <a:pPr/>
              <a:t>7/7/14</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F88E988-FB04-AB4E-BE5A-59F242AF7F7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13" name="Picture 12" descr="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60198" y="1993250"/>
            <a:ext cx="4760299" cy="1100002"/>
          </a:xfrm>
          <a:prstGeom prst="rect">
            <a:avLst/>
          </a:prstGeom>
        </p:spPr>
      </p:pic>
    </p:spTree>
    <p:extLst>
      <p:ext uri="{BB962C8B-B14F-4D97-AF65-F5344CB8AC3E}">
        <p14:creationId xmlns:p14="http://schemas.microsoft.com/office/powerpoint/2010/main" val="392121856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Tree>
    <p:extLst>
      <p:ext uri="{BB962C8B-B14F-4D97-AF65-F5344CB8AC3E}">
        <p14:creationId xmlns:p14="http://schemas.microsoft.com/office/powerpoint/2010/main" val="6443151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8813573"/>
      </p:ext>
    </p:extLst>
  </p:cSld>
  <p:clrMapOvr>
    <a:masterClrMapping/>
  </p:clrMapOvr>
  <p:transition xmlns:p14="http://schemas.microsoft.com/office/powerpoint/2010/mai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se study2">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4798" y="-6757"/>
            <a:ext cx="9139201" cy="5153793"/>
          </a:xfrm>
          <a:prstGeom prst="rect">
            <a:avLst/>
          </a:prstGeom>
        </p:spPr>
      </p:pic>
      <p:sp>
        <p:nvSpPr>
          <p:cNvPr id="3" name="Date Placeholder 2"/>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6" name="Straight Connector 15"/>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22505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2" name="Content Placeholder 2"/>
          <p:cNvSpPr>
            <a:spLocks noGrp="1"/>
          </p:cNvSpPr>
          <p:nvPr>
            <p:ph idx="1"/>
          </p:nvPr>
        </p:nvSpPr>
        <p:spPr>
          <a:xfrm>
            <a:off x="4368800" y="1004240"/>
            <a:ext cx="4318000" cy="3299039"/>
          </a:xfr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355124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50" y="-25473"/>
            <a:ext cx="9188450" cy="5181565"/>
          </a:xfrm>
          <a:prstGeom prst="rect">
            <a:avLst/>
          </a:prstGeom>
        </p:spPr>
      </p:pic>
      <p:sp>
        <p:nvSpPr>
          <p:cNvPr id="4" name="Date Placeholder 3"/>
          <p:cNvSpPr>
            <a:spLocks noGrp="1"/>
          </p:cNvSpPr>
          <p:nvPr>
            <p:ph type="dt" sz="half" idx="10"/>
          </p:nvPr>
        </p:nvSpPr>
        <p:spPr/>
        <p:txBody>
          <a:bodyPr/>
          <a:lstStyle/>
          <a:p>
            <a:fld id="{4A9E7B99-7C3F-4BC3-B7B8-7E1F8C620B24}" type="datetime1">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1AF2B4D-6B12-4EDF-87BB-2B55CECB661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9" name="Subtitle 2"/>
          <p:cNvSpPr>
            <a:spLocks noGrp="1"/>
          </p:cNvSpPr>
          <p:nvPr>
            <p:ph type="subTitle" idx="1" hasCustomPrompt="1"/>
          </p:nvPr>
        </p:nvSpPr>
        <p:spPr>
          <a:xfrm>
            <a:off x="457199" y="1603841"/>
            <a:ext cx="8459657" cy="1993618"/>
          </a:xfrm>
        </p:spPr>
        <p:txBody>
          <a:bodyPr>
            <a:noAutofit/>
          </a:bodyPr>
          <a:lstStyle>
            <a:lvl1pPr marL="0" indent="0" algn="l">
              <a:buNone/>
              <a:defRPr sz="48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40591178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4800" b="0" i="0">
                <a:solidFill>
                  <a:srgbClr val="6C6C6C"/>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22517301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3" name="Date Placeholder 2"/>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Content Placeholder 2"/>
          <p:cNvSpPr>
            <a:spLocks noGrp="1"/>
          </p:cNvSpPr>
          <p:nvPr>
            <p:ph idx="1" hasCustomPrompt="1"/>
          </p:nvPr>
        </p:nvSpPr>
        <p:spPr>
          <a:xfrm>
            <a:off x="457200" y="652952"/>
            <a:ext cx="4372764" cy="3299039"/>
          </a:xfrm>
        </p:spPr>
        <p:txBody>
          <a:bodyPr numCol="1" spcCol="0">
            <a:normAutofit/>
          </a:bodyPr>
          <a:lstStyle>
            <a:lvl1pPr marL="0" indent="0">
              <a:lnSpc>
                <a:spcPct val="110000"/>
              </a:lnSpc>
              <a:buSzPct val="138000"/>
              <a:buFontTx/>
              <a:buNone/>
              <a:defRPr sz="3200" b="0" i="0">
                <a:solidFill>
                  <a:srgbClr val="3C90D1"/>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313337946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50" y="-25473"/>
            <a:ext cx="9188450" cy="5181565"/>
          </a:xfrm>
          <a:prstGeom prst="rect">
            <a:avLst/>
          </a:prstGeom>
        </p:spPr>
      </p:pic>
      <p:sp>
        <p:nvSpPr>
          <p:cNvPr id="2" name="Date Placeholder 1"/>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6" name="Picture 5"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2"/>
            <a:ext cx="4393030" cy="3299039"/>
          </a:xfrm>
        </p:spPr>
        <p:txBody>
          <a:bodyPr numCol="1" spcCol="0">
            <a:normAutofit/>
          </a:bodyPr>
          <a:lstStyle>
            <a:lvl1pPr marL="0" indent="0">
              <a:lnSpc>
                <a:spcPct val="110000"/>
              </a:lnSpc>
              <a:buSzPct val="138000"/>
              <a:buFontTx/>
              <a:buNone/>
              <a:defRPr sz="3200" b="0" i="0">
                <a:solidFill>
                  <a:srgbClr val="F3F5FF"/>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spTree>
    <p:extLst>
      <p:ext uri="{BB962C8B-B14F-4D97-AF65-F5344CB8AC3E}">
        <p14:creationId xmlns:p14="http://schemas.microsoft.com/office/powerpoint/2010/main" val="198347872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99170973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414318048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56" y="-1"/>
            <a:ext cx="9200575" cy="5188403"/>
          </a:xfrm>
          <a:prstGeom prst="rect">
            <a:avLst/>
          </a:prstGeom>
        </p:spPr>
      </p:pic>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255624337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Helvetica Ligh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16042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p:cNvCxnSpPr/>
          <p:nvPr userDrawn="1"/>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pic>
        <p:nvPicPr>
          <p:cNvPr id="2" name="Picture 1"/>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4228047244"/>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47994"/>
      </p:ext>
    </p:extLst>
  </p:cSld>
  <p:clrMapOvr>
    <a:masterClrMapping/>
  </p:clrMapOvr>
  <p:transition xmlns:p14="http://schemas.microsoft.com/office/powerpoint/2010/mai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Helvetica Ligh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405499209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9B9B9B"/>
                </a:solidFill>
                <a:latin typeface="Helvetica Light"/>
                <a:ea typeface="+mn-ea"/>
                <a:cs typeface="Helvetica Light"/>
              </a:rPr>
              <a:t>Case Study</a:t>
            </a:r>
            <a:endParaRPr lang="en-US" sz="1300" dirty="0">
              <a:solidFill>
                <a:srgbClr val="9B9B9B"/>
              </a:solidFill>
              <a:latin typeface="Helvetica Light"/>
              <a:ea typeface="+mn-ea"/>
              <a:cs typeface="Helvetica Light"/>
            </a:endParaRPr>
          </a:p>
        </p:txBody>
      </p:sp>
      <p:cxnSp>
        <p:nvCxnSpPr>
          <p:cNvPr id="41" name="Straight Connector 40"/>
          <p:cNvCxnSpPr/>
          <p:nvPr userDrawn="1"/>
        </p:nvCxnSpPr>
        <p:spPr>
          <a:xfrm>
            <a:off x="1463636"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259576662"/>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48662"/>
            <a:ext cx="9158217" cy="4465654"/>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5" name="TextBox 14"/>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B7B7B7"/>
                </a:solidFill>
                <a:latin typeface="Helvetica Light"/>
                <a:ea typeface="+mn-ea"/>
                <a:cs typeface="Helvetica Light"/>
              </a:rPr>
              <a:t>Case Study</a:t>
            </a:r>
            <a:endParaRPr lang="en-US" sz="1300" dirty="0">
              <a:solidFill>
                <a:srgbClr val="B7B7B7"/>
              </a:solidFill>
              <a:latin typeface="Helvetica Light"/>
              <a:ea typeface="+mn-ea"/>
              <a:cs typeface="Helvetica Light"/>
            </a:endParaRPr>
          </a:p>
        </p:txBody>
      </p:sp>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661314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300"/>
            <a:ext cx="9158217" cy="5328616"/>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5" name="TextBox 14"/>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B7B7B7"/>
                </a:solidFill>
                <a:latin typeface="Helvetica Light"/>
                <a:ea typeface="+mn-ea"/>
                <a:cs typeface="Helvetica Light"/>
              </a:rPr>
              <a:t>Case Study</a:t>
            </a:r>
            <a:endParaRPr lang="en-US" sz="1300" dirty="0">
              <a:solidFill>
                <a:srgbClr val="B7B7B7"/>
              </a:solidFill>
              <a:latin typeface="Helvetica Light"/>
              <a:ea typeface="+mn-ea"/>
              <a:cs typeface="Helvetica Light"/>
            </a:endParaRPr>
          </a:p>
        </p:txBody>
      </p:sp>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806463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300"/>
            <a:ext cx="9158217" cy="5328616"/>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8" name="Picture 17" descr="X.png"/>
          <p:cNvPicPr>
            <a:picLocks noChangeAspect="1"/>
          </p:cNvPicPr>
          <p:nvPr userDrawn="1"/>
        </p:nvPicPr>
        <p:blipFill>
          <a:blip r:embed="rId4">
            <a:alphaModFix amt="7000"/>
            <a:extLst>
              <a:ext uri="{28A0092B-C50C-407E-A947-70E740481C1C}">
                <a14:useLocalDpi xmlns:a14="http://schemas.microsoft.com/office/drawing/2010/main" val="0"/>
              </a:ext>
            </a:extLst>
          </a:blip>
          <a:stretch>
            <a:fillRect/>
          </a:stretch>
        </p:blipFill>
        <p:spPr>
          <a:xfrm>
            <a:off x="-2654300" y="-1870680"/>
            <a:ext cx="8305800" cy="8857608"/>
          </a:xfrm>
          <a:prstGeom prst="rect">
            <a:avLst/>
          </a:prstGeom>
        </p:spPr>
      </p:pic>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6791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16" y="-7018"/>
            <a:ext cx="9198376" cy="5187163"/>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5" name="TextBox 14"/>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B7B7B7"/>
                </a:solidFill>
                <a:latin typeface="Helvetica Light"/>
                <a:ea typeface="+mn-ea"/>
                <a:cs typeface="Helvetica Light"/>
              </a:rPr>
              <a:t>Case Study</a:t>
            </a:r>
            <a:endParaRPr lang="en-US" sz="1300" dirty="0">
              <a:solidFill>
                <a:srgbClr val="B7B7B7"/>
              </a:solidFill>
              <a:latin typeface="Helvetica Light"/>
              <a:ea typeface="+mn-ea"/>
              <a:cs typeface="Helvetica Light"/>
            </a:endParaRPr>
          </a:p>
        </p:txBody>
      </p:sp>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322988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5197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28334382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58217" cy="5214316"/>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3301036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7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78822595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1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10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Tree>
    <p:extLst>
      <p:ext uri="{BB962C8B-B14F-4D97-AF65-F5344CB8AC3E}">
        <p14:creationId xmlns:p14="http://schemas.microsoft.com/office/powerpoint/2010/main" val="17996861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7727703"/>
      </p:ext>
    </p:extLst>
  </p:cSld>
  <p:clrMapOvr>
    <a:masterClrMapping/>
  </p:clrMapOvr>
  <p:transition xmlns:p14="http://schemas.microsoft.com/office/powerpoint/2010/mai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2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23128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3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09407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4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75060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5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96038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6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7/7/14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14011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1950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3687694"/>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8479477"/>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925334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10041094"/>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72397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29572885"/>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100420"/>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4482185"/>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cxnSp>
        <p:nvCxnSpPr>
          <p:cNvPr id="8" name="Straight Connector 7"/>
          <p:cNvCxnSpPr/>
          <p:nvPr userDrawn="1"/>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pic>
        <p:nvPicPr>
          <p:cNvPr id="10" name="Picture 9"/>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24013168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4465297"/>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16493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4911549"/>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804431861"/>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7399879"/>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3333532"/>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3044926"/>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8478026"/>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632362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284582"/>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93700" y="3606800"/>
            <a:ext cx="8445500" cy="958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pic>
        <p:nvPicPr>
          <p:cNvPr id="4" name="Picture 3"/>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3203107979"/>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024799"/>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4314761"/>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881450"/>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98113667"/>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012065158"/>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1619313"/>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9398420"/>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00829539"/>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4640995"/>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13626470"/>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343535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Single Title Here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1061311789"/>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941758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8210277"/>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01502184"/>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82472"/>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78401910"/>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23543481"/>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036694"/>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7746795"/>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62478247"/>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23072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153670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Title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457200" y="2667000"/>
            <a:ext cx="2032000" cy="1536700"/>
          </a:xfrm>
        </p:spPr>
        <p:txBody>
          <a:bodyPr/>
          <a:lstStyle>
            <a:lvl1pPr marL="0" indent="0">
              <a:buNone/>
              <a:defRPr sz="2800">
                <a:solidFill>
                  <a:srgbClr val="8C8A8E"/>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Subtitle</a:t>
            </a:r>
            <a:endParaRPr lang="en-US" dirty="0"/>
          </a:p>
        </p:txBody>
      </p:sp>
      <p:pic>
        <p:nvPicPr>
          <p:cNvPr id="11" name="Picture 10"/>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286090983"/>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6267660"/>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250423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143282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91052242"/>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489901"/>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667116115"/>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74947113"/>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5397911"/>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4045329"/>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63757264"/>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544885"/>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2010593"/>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25964006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7424967"/>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467214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2266169"/>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435633"/>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843006676"/>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36378211"/>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76181"/>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524479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7/7/14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8901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81364807"/>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3746321"/>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7894339"/>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3840715"/>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6775969"/>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458916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032821"/>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5630085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28976091"/>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002645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theme" Target="../theme/theme10.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2.xml"/><Relationship Id="rId12" Type="http://schemas.openxmlformats.org/officeDocument/2006/relationships/theme" Target="../theme/theme11.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3.xml"/><Relationship Id="rId12" Type="http://schemas.openxmlformats.org/officeDocument/2006/relationships/theme" Target="../theme/theme12.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9" Type="http://schemas.openxmlformats.org/officeDocument/2006/relationships/slideLayout" Target="../slideLayouts/slideLayout131.xml"/><Relationship Id="rId10"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theme" Target="../theme/theme13.xml"/><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5.xml"/><Relationship Id="rId12" Type="http://schemas.openxmlformats.org/officeDocument/2006/relationships/theme" Target="../theme/theme14.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6.xml"/><Relationship Id="rId12" Type="http://schemas.openxmlformats.org/officeDocument/2006/relationships/theme" Target="../theme/theme15.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7.xml"/><Relationship Id="rId12" Type="http://schemas.openxmlformats.org/officeDocument/2006/relationships/theme" Target="../theme/theme16.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8.xml"/><Relationship Id="rId12" Type="http://schemas.openxmlformats.org/officeDocument/2006/relationships/theme" Target="../theme/theme17.xml"/><Relationship Id="rId13" Type="http://schemas.openxmlformats.org/officeDocument/2006/relationships/image" Target="../media/image8.png"/><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9.xml"/><Relationship Id="rId12" Type="http://schemas.openxmlformats.org/officeDocument/2006/relationships/theme" Target="../theme/theme18.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10.xml"/><Relationship Id="rId12" Type="http://schemas.openxmlformats.org/officeDocument/2006/relationships/theme" Target="../theme/theme19.xml"/><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1.xml"/><Relationship Id="rId12" Type="http://schemas.openxmlformats.org/officeDocument/2006/relationships/theme" Target="../theme/theme20.xml"/><Relationship Id="rId1" Type="http://schemas.openxmlformats.org/officeDocument/2006/relationships/slideLayout" Target="../slideLayouts/slideLayout211.xml"/><Relationship Id="rId2" Type="http://schemas.openxmlformats.org/officeDocument/2006/relationships/slideLayout" Target="../slideLayouts/slideLayout212.xml"/><Relationship Id="rId3" Type="http://schemas.openxmlformats.org/officeDocument/2006/relationships/slideLayout" Target="../slideLayouts/slideLayout213.xml"/><Relationship Id="rId4" Type="http://schemas.openxmlformats.org/officeDocument/2006/relationships/slideLayout" Target="../slideLayouts/slideLayout214.xml"/><Relationship Id="rId5" Type="http://schemas.openxmlformats.org/officeDocument/2006/relationships/slideLayout" Target="../slideLayouts/slideLayout215.xml"/><Relationship Id="rId6" Type="http://schemas.openxmlformats.org/officeDocument/2006/relationships/slideLayout" Target="../slideLayouts/slideLayout216.xml"/><Relationship Id="rId7" Type="http://schemas.openxmlformats.org/officeDocument/2006/relationships/slideLayout" Target="../slideLayouts/slideLayout217.xml"/><Relationship Id="rId8" Type="http://schemas.openxmlformats.org/officeDocument/2006/relationships/slideLayout" Target="../slideLayouts/slideLayout218.xml"/><Relationship Id="rId9" Type="http://schemas.openxmlformats.org/officeDocument/2006/relationships/slideLayout" Target="../slideLayouts/slideLayout219.xml"/><Relationship Id="rId10" Type="http://schemas.openxmlformats.org/officeDocument/2006/relationships/slideLayout" Target="../slideLayouts/slideLayout22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32.xml"/><Relationship Id="rId12" Type="http://schemas.openxmlformats.org/officeDocument/2006/relationships/theme" Target="../theme/theme21.xml"/><Relationship Id="rId1" Type="http://schemas.openxmlformats.org/officeDocument/2006/relationships/slideLayout" Target="../slideLayouts/slideLayout222.xml"/><Relationship Id="rId2" Type="http://schemas.openxmlformats.org/officeDocument/2006/relationships/slideLayout" Target="../slideLayouts/slideLayout223.xml"/><Relationship Id="rId3" Type="http://schemas.openxmlformats.org/officeDocument/2006/relationships/slideLayout" Target="../slideLayouts/slideLayout224.xml"/><Relationship Id="rId4" Type="http://schemas.openxmlformats.org/officeDocument/2006/relationships/slideLayout" Target="../slideLayouts/slideLayout225.xml"/><Relationship Id="rId5" Type="http://schemas.openxmlformats.org/officeDocument/2006/relationships/slideLayout" Target="../slideLayouts/slideLayout226.xml"/><Relationship Id="rId6" Type="http://schemas.openxmlformats.org/officeDocument/2006/relationships/slideLayout" Target="../slideLayouts/slideLayout227.xml"/><Relationship Id="rId7" Type="http://schemas.openxmlformats.org/officeDocument/2006/relationships/slideLayout" Target="../slideLayouts/slideLayout228.xml"/><Relationship Id="rId8" Type="http://schemas.openxmlformats.org/officeDocument/2006/relationships/slideLayout" Target="../slideLayouts/slideLayout229.xml"/><Relationship Id="rId9" Type="http://schemas.openxmlformats.org/officeDocument/2006/relationships/slideLayout" Target="../slideLayouts/slideLayout230.xml"/><Relationship Id="rId10" Type="http://schemas.openxmlformats.org/officeDocument/2006/relationships/slideLayout" Target="../slideLayouts/slideLayout23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43.xml"/><Relationship Id="rId12" Type="http://schemas.openxmlformats.org/officeDocument/2006/relationships/theme" Target="../theme/theme22.xml"/><Relationship Id="rId1" Type="http://schemas.openxmlformats.org/officeDocument/2006/relationships/slideLayout" Target="../slideLayouts/slideLayout233.xml"/><Relationship Id="rId2" Type="http://schemas.openxmlformats.org/officeDocument/2006/relationships/slideLayout" Target="../slideLayouts/slideLayout234.xml"/><Relationship Id="rId3" Type="http://schemas.openxmlformats.org/officeDocument/2006/relationships/slideLayout" Target="../slideLayouts/slideLayout235.xml"/><Relationship Id="rId4" Type="http://schemas.openxmlformats.org/officeDocument/2006/relationships/slideLayout" Target="../slideLayouts/slideLayout236.xml"/><Relationship Id="rId5" Type="http://schemas.openxmlformats.org/officeDocument/2006/relationships/slideLayout" Target="../slideLayouts/slideLayout237.xml"/><Relationship Id="rId6" Type="http://schemas.openxmlformats.org/officeDocument/2006/relationships/slideLayout" Target="../slideLayouts/slideLayout238.xml"/><Relationship Id="rId7" Type="http://schemas.openxmlformats.org/officeDocument/2006/relationships/slideLayout" Target="../slideLayouts/slideLayout239.xml"/><Relationship Id="rId8" Type="http://schemas.openxmlformats.org/officeDocument/2006/relationships/slideLayout" Target="../slideLayouts/slideLayout240.xml"/><Relationship Id="rId9" Type="http://schemas.openxmlformats.org/officeDocument/2006/relationships/slideLayout" Target="../slideLayouts/slideLayout241.xml"/><Relationship Id="rId10" Type="http://schemas.openxmlformats.org/officeDocument/2006/relationships/slideLayout" Target="../slideLayouts/slideLayout24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54.xml"/><Relationship Id="rId12" Type="http://schemas.openxmlformats.org/officeDocument/2006/relationships/theme" Target="../theme/theme23.xml"/><Relationship Id="rId1" Type="http://schemas.openxmlformats.org/officeDocument/2006/relationships/slideLayout" Target="../slideLayouts/slideLayout244.xml"/><Relationship Id="rId2" Type="http://schemas.openxmlformats.org/officeDocument/2006/relationships/slideLayout" Target="../slideLayouts/slideLayout245.xml"/><Relationship Id="rId3" Type="http://schemas.openxmlformats.org/officeDocument/2006/relationships/slideLayout" Target="../slideLayouts/slideLayout246.xml"/><Relationship Id="rId4" Type="http://schemas.openxmlformats.org/officeDocument/2006/relationships/slideLayout" Target="../slideLayouts/slideLayout247.xml"/><Relationship Id="rId5" Type="http://schemas.openxmlformats.org/officeDocument/2006/relationships/slideLayout" Target="../slideLayouts/slideLayout248.xml"/><Relationship Id="rId6" Type="http://schemas.openxmlformats.org/officeDocument/2006/relationships/slideLayout" Target="../slideLayouts/slideLayout249.xml"/><Relationship Id="rId7" Type="http://schemas.openxmlformats.org/officeDocument/2006/relationships/slideLayout" Target="../slideLayouts/slideLayout250.xml"/><Relationship Id="rId8" Type="http://schemas.openxmlformats.org/officeDocument/2006/relationships/slideLayout" Target="../slideLayouts/slideLayout251.xml"/><Relationship Id="rId9" Type="http://schemas.openxmlformats.org/officeDocument/2006/relationships/slideLayout" Target="../slideLayouts/slideLayout252.xml"/><Relationship Id="rId10" Type="http://schemas.openxmlformats.org/officeDocument/2006/relationships/slideLayout" Target="../slideLayouts/slideLayout25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65.xml"/><Relationship Id="rId12" Type="http://schemas.openxmlformats.org/officeDocument/2006/relationships/theme" Target="../theme/theme24.xml"/><Relationship Id="rId1" Type="http://schemas.openxmlformats.org/officeDocument/2006/relationships/slideLayout" Target="../slideLayouts/slideLayout255.xml"/><Relationship Id="rId2" Type="http://schemas.openxmlformats.org/officeDocument/2006/relationships/slideLayout" Target="../slideLayouts/slideLayout256.xml"/><Relationship Id="rId3" Type="http://schemas.openxmlformats.org/officeDocument/2006/relationships/slideLayout" Target="../slideLayouts/slideLayout257.xml"/><Relationship Id="rId4" Type="http://schemas.openxmlformats.org/officeDocument/2006/relationships/slideLayout" Target="../slideLayouts/slideLayout258.xml"/><Relationship Id="rId5" Type="http://schemas.openxmlformats.org/officeDocument/2006/relationships/slideLayout" Target="../slideLayouts/slideLayout259.xml"/><Relationship Id="rId6" Type="http://schemas.openxmlformats.org/officeDocument/2006/relationships/slideLayout" Target="../slideLayouts/slideLayout260.xml"/><Relationship Id="rId7" Type="http://schemas.openxmlformats.org/officeDocument/2006/relationships/slideLayout" Target="../slideLayouts/slideLayout261.xml"/><Relationship Id="rId8" Type="http://schemas.openxmlformats.org/officeDocument/2006/relationships/slideLayout" Target="../slideLayouts/slideLayout262.xml"/><Relationship Id="rId9" Type="http://schemas.openxmlformats.org/officeDocument/2006/relationships/slideLayout" Target="../slideLayouts/slideLayout263.xml"/><Relationship Id="rId10" Type="http://schemas.openxmlformats.org/officeDocument/2006/relationships/slideLayout" Target="../slideLayouts/slideLayout264.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76.xml"/><Relationship Id="rId12" Type="http://schemas.openxmlformats.org/officeDocument/2006/relationships/theme" Target="../theme/theme25.xml"/><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s>
</file>

<file path=ppt/slideMasters/_rels/slideMaster26.xml.rels><?xml version="1.0" encoding="UTF-8" standalone="yes"?>
<Relationships xmlns="http://schemas.openxmlformats.org/package/2006/relationships"><Relationship Id="rId11" Type="http://schemas.openxmlformats.org/officeDocument/2006/relationships/slideLayout" Target="../slideLayouts/slideLayout287.xml"/><Relationship Id="rId12" Type="http://schemas.openxmlformats.org/officeDocument/2006/relationships/theme" Target="../theme/theme26.xml"/><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96.xml"/><Relationship Id="rId20" Type="http://schemas.openxmlformats.org/officeDocument/2006/relationships/slideLayout" Target="../slideLayouts/slideLayout307.xml"/><Relationship Id="rId21" Type="http://schemas.openxmlformats.org/officeDocument/2006/relationships/slideLayout" Target="../slideLayouts/slideLayout308.xml"/><Relationship Id="rId22" Type="http://schemas.openxmlformats.org/officeDocument/2006/relationships/slideLayout" Target="../slideLayouts/slideLayout309.xml"/><Relationship Id="rId23" Type="http://schemas.openxmlformats.org/officeDocument/2006/relationships/slideLayout" Target="../slideLayouts/slideLayout310.xml"/><Relationship Id="rId24" Type="http://schemas.openxmlformats.org/officeDocument/2006/relationships/slideLayout" Target="../slideLayouts/slideLayout311.xml"/><Relationship Id="rId25" Type="http://schemas.openxmlformats.org/officeDocument/2006/relationships/slideLayout" Target="../slideLayouts/slideLayout312.xml"/><Relationship Id="rId26" Type="http://schemas.openxmlformats.org/officeDocument/2006/relationships/slideLayout" Target="../slideLayouts/slideLayout313.xml"/><Relationship Id="rId27" Type="http://schemas.openxmlformats.org/officeDocument/2006/relationships/slideLayout" Target="../slideLayouts/slideLayout314.xml"/><Relationship Id="rId28" Type="http://schemas.openxmlformats.org/officeDocument/2006/relationships/slideLayout" Target="../slideLayouts/slideLayout315.xml"/><Relationship Id="rId29" Type="http://schemas.openxmlformats.org/officeDocument/2006/relationships/theme" Target="../theme/theme27.xml"/><Relationship Id="rId30" Type="http://schemas.openxmlformats.org/officeDocument/2006/relationships/image" Target="../media/image9.png"/><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slideLayout" Target="../slideLayouts/slideLayout301.xml"/><Relationship Id="rId15" Type="http://schemas.openxmlformats.org/officeDocument/2006/relationships/slideLayout" Target="../slideLayouts/slideLayout302.xml"/><Relationship Id="rId16" Type="http://schemas.openxmlformats.org/officeDocument/2006/relationships/slideLayout" Target="../slideLayouts/slideLayout303.xml"/><Relationship Id="rId17" Type="http://schemas.openxmlformats.org/officeDocument/2006/relationships/slideLayout" Target="../slideLayouts/slideLayout304.xml"/><Relationship Id="rId18" Type="http://schemas.openxmlformats.org/officeDocument/2006/relationships/slideLayout" Target="../slideLayouts/slideLayout305.xml"/><Relationship Id="rId19" Type="http://schemas.openxmlformats.org/officeDocument/2006/relationships/slideLayout" Target="../slideLayouts/slideLayout306.xml"/><Relationship Id="rId1" Type="http://schemas.openxmlformats.org/officeDocument/2006/relationships/slideLayout" Target="../slideLayouts/slideLayout288.xml"/><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6.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7.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theme" Target="../theme/theme8.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9.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0" y="206375"/>
            <a:ext cx="80391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0" y="1200150"/>
            <a:ext cx="80391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bar.png"/>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1" y="5000847"/>
            <a:ext cx="9144000" cy="162306"/>
          </a:xfrm>
          <a:prstGeom prst="rect">
            <a:avLst/>
          </a:prstGeom>
        </p:spPr>
      </p:pic>
    </p:spTree>
    <p:extLst>
      <p:ext uri="{BB962C8B-B14F-4D97-AF65-F5344CB8AC3E}">
        <p14:creationId xmlns:p14="http://schemas.microsoft.com/office/powerpoint/2010/main" val="1085821729"/>
      </p:ext>
    </p:extLst>
  </p:cSld>
  <p:clrMap bg1="lt1" tx1="dk1" bg2="lt2" tx2="dk2" accent1="accent1" accent2="accent2" accent3="accent3" accent4="accent4" accent5="accent5" accent6="accent6" hlink="hlink" folHlink="folHlink"/>
  <p:sldLayoutIdLst>
    <p:sldLayoutId id="2147488660" r:id="rId1"/>
    <p:sldLayoutId id="2147488664" r:id="rId2"/>
    <p:sldLayoutId id="2147488657" r:id="rId3"/>
    <p:sldLayoutId id="2147488665" r:id="rId4"/>
    <p:sldLayoutId id="2147488663" r:id="rId5"/>
    <p:sldLayoutId id="2147488658" r:id="rId6"/>
    <p:sldLayoutId id="2147488661" r:id="rId7"/>
    <p:sldLayoutId id="2147488684" r:id="rId8"/>
    <p:sldLayoutId id="2147488686" r:id="rId9"/>
    <p:sldLayoutId id="2147488687" r:id="rId10"/>
    <p:sldLayoutId id="2147488689" r:id="rId11"/>
    <p:sldLayoutId id="2147488721"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b="0" i="0" kern="1200">
          <a:solidFill>
            <a:schemeClr val="tx1"/>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38" r:id="rId1"/>
    <p:sldLayoutId id="2147488439" r:id="rId2"/>
    <p:sldLayoutId id="2147488440" r:id="rId3"/>
    <p:sldLayoutId id="2147488441" r:id="rId4"/>
    <p:sldLayoutId id="2147488442" r:id="rId5"/>
    <p:sldLayoutId id="2147488443" r:id="rId6"/>
    <p:sldLayoutId id="2147488444" r:id="rId7"/>
    <p:sldLayoutId id="2147488445" r:id="rId8"/>
    <p:sldLayoutId id="2147488446" r:id="rId9"/>
    <p:sldLayoutId id="2147488447" r:id="rId10"/>
    <p:sldLayoutId id="214748844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50" r:id="rId1"/>
    <p:sldLayoutId id="2147488451" r:id="rId2"/>
    <p:sldLayoutId id="2147488452" r:id="rId3"/>
    <p:sldLayoutId id="2147488453" r:id="rId4"/>
    <p:sldLayoutId id="2147488454" r:id="rId5"/>
    <p:sldLayoutId id="2147488455" r:id="rId6"/>
    <p:sldLayoutId id="2147488456" r:id="rId7"/>
    <p:sldLayoutId id="2147488457" r:id="rId8"/>
    <p:sldLayoutId id="2147488458" r:id="rId9"/>
    <p:sldLayoutId id="2147488459" r:id="rId10"/>
    <p:sldLayoutId id="2147488460"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62" r:id="rId1"/>
    <p:sldLayoutId id="2147488463" r:id="rId2"/>
    <p:sldLayoutId id="2147488464" r:id="rId3"/>
    <p:sldLayoutId id="2147488465" r:id="rId4"/>
    <p:sldLayoutId id="2147488466" r:id="rId5"/>
    <p:sldLayoutId id="2147488467" r:id="rId6"/>
    <p:sldLayoutId id="2147488468" r:id="rId7"/>
    <p:sldLayoutId id="2147488469" r:id="rId8"/>
    <p:sldLayoutId id="2147488470" r:id="rId9"/>
    <p:sldLayoutId id="2147488471" r:id="rId10"/>
    <p:sldLayoutId id="2147488472"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74" r:id="rId1"/>
    <p:sldLayoutId id="2147488475" r:id="rId2"/>
    <p:sldLayoutId id="2147488476" r:id="rId3"/>
    <p:sldLayoutId id="2147488477" r:id="rId4"/>
    <p:sldLayoutId id="2147488478" r:id="rId5"/>
    <p:sldLayoutId id="2147488479" r:id="rId6"/>
    <p:sldLayoutId id="2147488480" r:id="rId7"/>
    <p:sldLayoutId id="2147488481" r:id="rId8"/>
    <p:sldLayoutId id="2147488482" r:id="rId9"/>
    <p:sldLayoutId id="2147488483" r:id="rId10"/>
    <p:sldLayoutId id="2147488484"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Tree>
  </p:cSld>
  <p:clrMap bg1="lt1" tx1="dk1" bg2="lt2" tx2="dk2" accent1="accent1" accent2="accent2" accent3="accent3" accent4="accent4" accent5="accent5" accent6="accent6" hlink="hlink" folHlink="folHlink"/>
  <p:sldLayoutIdLst>
    <p:sldLayoutId id="2147488486" r:id="rId1"/>
    <p:sldLayoutId id="2147488487" r:id="rId2"/>
    <p:sldLayoutId id="2147488488" r:id="rId3"/>
    <p:sldLayoutId id="2147488489" r:id="rId4"/>
    <p:sldLayoutId id="2147488490" r:id="rId5"/>
    <p:sldLayoutId id="2147488491" r:id="rId6"/>
    <p:sldLayoutId id="2147488492" r:id="rId7"/>
    <p:sldLayoutId id="2147488493" r:id="rId8"/>
    <p:sldLayoutId id="2147488494" r:id="rId9"/>
    <p:sldLayoutId id="2147488495" r:id="rId10"/>
    <p:sldLayoutId id="214748849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98" r:id="rId1"/>
    <p:sldLayoutId id="2147488499" r:id="rId2"/>
    <p:sldLayoutId id="2147488500" r:id="rId3"/>
    <p:sldLayoutId id="2147488501" r:id="rId4"/>
    <p:sldLayoutId id="2147488502" r:id="rId5"/>
    <p:sldLayoutId id="2147488503" r:id="rId6"/>
    <p:sldLayoutId id="2147488504" r:id="rId7"/>
    <p:sldLayoutId id="2147488505" r:id="rId8"/>
    <p:sldLayoutId id="2147488506" r:id="rId9"/>
    <p:sldLayoutId id="2147488507" r:id="rId10"/>
    <p:sldLayoutId id="2147488508"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10" r:id="rId1"/>
    <p:sldLayoutId id="2147488511" r:id="rId2"/>
    <p:sldLayoutId id="2147488512" r:id="rId3"/>
    <p:sldLayoutId id="2147488513" r:id="rId4"/>
    <p:sldLayoutId id="2147488514" r:id="rId5"/>
    <p:sldLayoutId id="2147488515" r:id="rId6"/>
    <p:sldLayoutId id="2147488516" r:id="rId7"/>
    <p:sldLayoutId id="2147488517" r:id="rId8"/>
    <p:sldLayoutId id="2147488518" r:id="rId9"/>
    <p:sldLayoutId id="2147488519" r:id="rId10"/>
    <p:sldLayoutId id="2147488520"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8522" r:id="rId1"/>
    <p:sldLayoutId id="2147488523" r:id="rId2"/>
    <p:sldLayoutId id="2147488524" r:id="rId3"/>
    <p:sldLayoutId id="2147488525" r:id="rId4"/>
    <p:sldLayoutId id="2147488526" r:id="rId5"/>
    <p:sldLayoutId id="2147488527" r:id="rId6"/>
    <p:sldLayoutId id="2147488528" r:id="rId7"/>
    <p:sldLayoutId id="2147488529" r:id="rId8"/>
    <p:sldLayoutId id="2147488530" r:id="rId9"/>
    <p:sldLayoutId id="2147488531" r:id="rId10"/>
    <p:sldLayoutId id="2147488532" r:id="rId11"/>
  </p:sldLayoutIdLst>
  <p:transition xmlns:p14="http://schemas.microsoft.com/office/powerpoint/2010/mai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34" r:id="rId1"/>
    <p:sldLayoutId id="2147488535" r:id="rId2"/>
    <p:sldLayoutId id="2147488536" r:id="rId3"/>
    <p:sldLayoutId id="2147488537" r:id="rId4"/>
    <p:sldLayoutId id="2147488538" r:id="rId5"/>
    <p:sldLayoutId id="2147488539" r:id="rId6"/>
    <p:sldLayoutId id="2147488540" r:id="rId7"/>
    <p:sldLayoutId id="2147488541" r:id="rId8"/>
    <p:sldLayoutId id="2147488542" r:id="rId9"/>
    <p:sldLayoutId id="2147488543" r:id="rId10"/>
    <p:sldLayoutId id="2147488544"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46" r:id="rId1"/>
    <p:sldLayoutId id="2147488547" r:id="rId2"/>
    <p:sldLayoutId id="2147488548" r:id="rId3"/>
    <p:sldLayoutId id="2147488549" r:id="rId4"/>
    <p:sldLayoutId id="2147488550" r:id="rId5"/>
    <p:sldLayoutId id="2147488551" r:id="rId6"/>
    <p:sldLayoutId id="2147488552" r:id="rId7"/>
    <p:sldLayoutId id="2147488553" r:id="rId8"/>
    <p:sldLayoutId id="2147488554" r:id="rId9"/>
    <p:sldLayoutId id="2147488555" r:id="rId10"/>
    <p:sldLayoutId id="214748855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7/7/14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2996175191"/>
      </p:ext>
    </p:extLst>
  </p:cSld>
  <p:clrMap bg1="lt1" tx1="dk1" bg2="lt2" tx2="dk2" accent1="accent1" accent2="accent2" accent3="accent3" accent4="accent4" accent5="accent5" accent6="accent6" hlink="hlink" folHlink="folHlink"/>
  <p:sldLayoutIdLst>
    <p:sldLayoutId id="2147488642" r:id="rId1"/>
    <p:sldLayoutId id="2147488643" r:id="rId2"/>
    <p:sldLayoutId id="2147488644" r:id="rId3"/>
    <p:sldLayoutId id="2147488645" r:id="rId4"/>
    <p:sldLayoutId id="2147488646" r:id="rId5"/>
    <p:sldLayoutId id="2147488647" r:id="rId6"/>
    <p:sldLayoutId id="2147488648" r:id="rId7"/>
    <p:sldLayoutId id="2147488649" r:id="rId8"/>
    <p:sldLayoutId id="2147488650" r:id="rId9"/>
    <p:sldLayoutId id="2147488651" r:id="rId10"/>
    <p:sldLayoutId id="214748865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58" r:id="rId1"/>
    <p:sldLayoutId id="2147488559" r:id="rId2"/>
    <p:sldLayoutId id="2147488560" r:id="rId3"/>
    <p:sldLayoutId id="2147488561" r:id="rId4"/>
    <p:sldLayoutId id="2147488562" r:id="rId5"/>
    <p:sldLayoutId id="2147488563" r:id="rId6"/>
    <p:sldLayoutId id="2147488564" r:id="rId7"/>
    <p:sldLayoutId id="2147488565" r:id="rId8"/>
    <p:sldLayoutId id="2147488566" r:id="rId9"/>
    <p:sldLayoutId id="2147488567" r:id="rId10"/>
    <p:sldLayoutId id="2147488568"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70" r:id="rId1"/>
    <p:sldLayoutId id="2147488571" r:id="rId2"/>
    <p:sldLayoutId id="2147488572" r:id="rId3"/>
    <p:sldLayoutId id="2147488573" r:id="rId4"/>
    <p:sldLayoutId id="2147488574" r:id="rId5"/>
    <p:sldLayoutId id="2147488575" r:id="rId6"/>
    <p:sldLayoutId id="2147488576" r:id="rId7"/>
    <p:sldLayoutId id="2147488577" r:id="rId8"/>
    <p:sldLayoutId id="2147488578" r:id="rId9"/>
    <p:sldLayoutId id="2147488579" r:id="rId10"/>
    <p:sldLayoutId id="2147488580"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82" r:id="rId1"/>
    <p:sldLayoutId id="2147488583" r:id="rId2"/>
    <p:sldLayoutId id="2147488584" r:id="rId3"/>
    <p:sldLayoutId id="2147488585" r:id="rId4"/>
    <p:sldLayoutId id="2147488586" r:id="rId5"/>
    <p:sldLayoutId id="2147488587" r:id="rId6"/>
    <p:sldLayoutId id="2147488588" r:id="rId7"/>
    <p:sldLayoutId id="2147488589" r:id="rId8"/>
    <p:sldLayoutId id="2147488590" r:id="rId9"/>
    <p:sldLayoutId id="2147488591" r:id="rId10"/>
    <p:sldLayoutId id="2147488592"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94" r:id="rId1"/>
    <p:sldLayoutId id="2147488595" r:id="rId2"/>
    <p:sldLayoutId id="2147488596" r:id="rId3"/>
    <p:sldLayoutId id="2147488597" r:id="rId4"/>
    <p:sldLayoutId id="2147488598" r:id="rId5"/>
    <p:sldLayoutId id="2147488599" r:id="rId6"/>
    <p:sldLayoutId id="2147488600" r:id="rId7"/>
    <p:sldLayoutId id="2147488601" r:id="rId8"/>
    <p:sldLayoutId id="2147488602" r:id="rId9"/>
    <p:sldLayoutId id="2147488603" r:id="rId10"/>
    <p:sldLayoutId id="214748860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8606" r:id="rId1"/>
    <p:sldLayoutId id="2147488607" r:id="rId2"/>
    <p:sldLayoutId id="2147488608" r:id="rId3"/>
    <p:sldLayoutId id="2147488609" r:id="rId4"/>
    <p:sldLayoutId id="2147488610" r:id="rId5"/>
    <p:sldLayoutId id="2147488611" r:id="rId6"/>
    <p:sldLayoutId id="2147488612" r:id="rId7"/>
    <p:sldLayoutId id="2147488613" r:id="rId8"/>
    <p:sldLayoutId id="2147488614" r:id="rId9"/>
    <p:sldLayoutId id="2147488615" r:id="rId10"/>
    <p:sldLayoutId id="2147488616"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18" r:id="rId1"/>
    <p:sldLayoutId id="2147488619" r:id="rId2"/>
    <p:sldLayoutId id="2147488620" r:id="rId3"/>
    <p:sldLayoutId id="2147488621" r:id="rId4"/>
    <p:sldLayoutId id="2147488622" r:id="rId5"/>
    <p:sldLayoutId id="2147488623" r:id="rId6"/>
    <p:sldLayoutId id="2147488624" r:id="rId7"/>
    <p:sldLayoutId id="2147488625" r:id="rId8"/>
    <p:sldLayoutId id="2147488626" r:id="rId9"/>
    <p:sldLayoutId id="2147488627" r:id="rId10"/>
    <p:sldLayoutId id="2147488628" r:id="rId11"/>
  </p:sldLayoutIdLst>
  <p:transition xmlns:p14="http://schemas.microsoft.com/office/powerpoint/2010/mai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30" r:id="rId1"/>
    <p:sldLayoutId id="2147488631" r:id="rId2"/>
    <p:sldLayoutId id="2147488632" r:id="rId3"/>
    <p:sldLayoutId id="2147488633" r:id="rId4"/>
    <p:sldLayoutId id="2147488634" r:id="rId5"/>
    <p:sldLayoutId id="2147488635" r:id="rId6"/>
    <p:sldLayoutId id="2147488636" r:id="rId7"/>
    <p:sldLayoutId id="2147488637" r:id="rId8"/>
    <p:sldLayoutId id="2147488638" r:id="rId9"/>
    <p:sldLayoutId id="2147488639" r:id="rId10"/>
    <p:sldLayoutId id="2147488640" r:id="rId11"/>
  </p:sldLayoutIdLst>
  <p:transition xmlns:p14="http://schemas.microsoft.com/office/powerpoint/2010/mai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eaLnBrk="1" fontAlgn="auto" hangingPunct="1">
              <a:spcBef>
                <a:spcPts val="0"/>
              </a:spcBef>
              <a:spcAft>
                <a:spcPts val="0"/>
              </a:spcAft>
            </a:pPr>
            <a:fld id="{68C2560D-EC28-3B41-86E8-18F1CE0113B4}" type="datetimeFigureOut">
              <a:rPr lang="en-US" smtClean="0">
                <a:solidFill>
                  <a:prstClr val="black">
                    <a:tint val="75000"/>
                  </a:prstClr>
                </a:solidFill>
                <a:latin typeface="Calibri"/>
                <a:ea typeface="+mn-ea"/>
              </a:rPr>
              <a:pPr defTabSz="457200" eaLnBrk="1" fontAlgn="auto" hangingPunct="1">
                <a:spcBef>
                  <a:spcPts val="0"/>
                </a:spcBef>
                <a:spcAft>
                  <a:spcPts val="0"/>
                </a:spcAft>
              </a:pPr>
              <a:t>7/7/14</a:t>
            </a:fld>
            <a:endParaRPr lang="en-US">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endParaRPr lang="en-US">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pPr>
            <a:fld id="{2066355A-084C-D24E-9AD2-7E4FC41EA627}" type="slidenum">
              <a:rPr lang="en-US" smtClean="0">
                <a:solidFill>
                  <a:prstClr val="black">
                    <a:tint val="75000"/>
                  </a:prstClr>
                </a:solidFill>
                <a:latin typeface="Calibri"/>
                <a:ea typeface="+mn-ea"/>
              </a:rPr>
              <a:pPr defTabSz="457200" eaLnBrk="1" fontAlgn="auto" hangingPunct="1">
                <a:spcBef>
                  <a:spcPts val="0"/>
                </a:spcBef>
                <a:spcAft>
                  <a:spcPts val="0"/>
                </a:spcAft>
              </a:pPr>
              <a:t>‹#›</a:t>
            </a:fld>
            <a:endParaRPr lang="en-US">
              <a:solidFill>
                <a:prstClr val="black">
                  <a:tint val="75000"/>
                </a:prstClr>
              </a:solidFill>
              <a:latin typeface="Calibri"/>
              <a:ea typeface="+mn-ea"/>
            </a:endParaRPr>
          </a:p>
        </p:txBody>
      </p:sp>
    </p:spTree>
    <p:extLst>
      <p:ext uri="{BB962C8B-B14F-4D97-AF65-F5344CB8AC3E}">
        <p14:creationId xmlns:p14="http://schemas.microsoft.com/office/powerpoint/2010/main" val="155831804"/>
      </p:ext>
    </p:extLst>
  </p:cSld>
  <p:clrMap bg1="lt1" tx1="dk1" bg2="lt2" tx2="dk2" accent1="accent1" accent2="accent2" accent3="accent3" accent4="accent4" accent5="accent5" accent6="accent6" hlink="hlink" folHlink="folHlink"/>
  <p:sldLayoutIdLst>
    <p:sldLayoutId id="2147488693" r:id="rId1"/>
    <p:sldLayoutId id="2147488694" r:id="rId2"/>
    <p:sldLayoutId id="2147488695" r:id="rId3"/>
    <p:sldLayoutId id="2147488696" r:id="rId4"/>
    <p:sldLayoutId id="2147488697" r:id="rId5"/>
    <p:sldLayoutId id="2147488698" r:id="rId6"/>
    <p:sldLayoutId id="2147488699" r:id="rId7"/>
    <p:sldLayoutId id="2147488700" r:id="rId8"/>
    <p:sldLayoutId id="2147488701" r:id="rId9"/>
    <p:sldLayoutId id="2147488702" r:id="rId10"/>
    <p:sldLayoutId id="2147488703" r:id="rId11"/>
    <p:sldLayoutId id="2147488704" r:id="rId12"/>
    <p:sldLayoutId id="2147488705" r:id="rId13"/>
    <p:sldLayoutId id="2147488706" r:id="rId14"/>
    <p:sldLayoutId id="2147488707" r:id="rId15"/>
    <p:sldLayoutId id="2147488708" r:id="rId16"/>
    <p:sldLayoutId id="2147488709" r:id="rId17"/>
    <p:sldLayoutId id="2147488710" r:id="rId18"/>
    <p:sldLayoutId id="2147488711" r:id="rId19"/>
    <p:sldLayoutId id="2147488712" r:id="rId20"/>
    <p:sldLayoutId id="2147488713" r:id="rId21"/>
    <p:sldLayoutId id="2147488714" r:id="rId22"/>
    <p:sldLayoutId id="2147488715" r:id="rId23"/>
    <p:sldLayoutId id="2147488716" r:id="rId24"/>
    <p:sldLayoutId id="2147488717" r:id="rId25"/>
    <p:sldLayoutId id="2147488718" r:id="rId26"/>
    <p:sldLayoutId id="2147488719" r:id="rId27"/>
    <p:sldLayoutId id="2147488720" r:id="rId2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54" r:id="rId1"/>
    <p:sldLayoutId id="2147488355" r:id="rId2"/>
    <p:sldLayoutId id="2147488356" r:id="rId3"/>
    <p:sldLayoutId id="2147488357" r:id="rId4"/>
    <p:sldLayoutId id="2147488358" r:id="rId5"/>
    <p:sldLayoutId id="2147488359" r:id="rId6"/>
    <p:sldLayoutId id="2147488360" r:id="rId7"/>
    <p:sldLayoutId id="2147488361" r:id="rId8"/>
    <p:sldLayoutId id="2147488362" r:id="rId9"/>
    <p:sldLayoutId id="2147488363" r:id="rId10"/>
    <p:sldLayoutId id="2147488364"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66" r:id="rId1"/>
    <p:sldLayoutId id="2147488367" r:id="rId2"/>
    <p:sldLayoutId id="2147488368" r:id="rId3"/>
    <p:sldLayoutId id="2147488369" r:id="rId4"/>
    <p:sldLayoutId id="2147488370" r:id="rId5"/>
    <p:sldLayoutId id="2147488371" r:id="rId6"/>
    <p:sldLayoutId id="2147488372" r:id="rId7"/>
    <p:sldLayoutId id="2147488373" r:id="rId8"/>
    <p:sldLayoutId id="2147488374" r:id="rId9"/>
    <p:sldLayoutId id="2147488375" r:id="rId10"/>
    <p:sldLayoutId id="2147488376" r:id="rId11"/>
  </p:sldLayoutIdLst>
  <p:transition xmlns:p14="http://schemas.microsoft.com/office/powerpoint/2010/mai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78" r:id="rId1"/>
    <p:sldLayoutId id="2147488379" r:id="rId2"/>
    <p:sldLayoutId id="2147488380" r:id="rId3"/>
    <p:sldLayoutId id="2147488381" r:id="rId4"/>
    <p:sldLayoutId id="2147488382" r:id="rId5"/>
    <p:sldLayoutId id="2147488383" r:id="rId6"/>
    <p:sldLayoutId id="2147488384" r:id="rId7"/>
    <p:sldLayoutId id="2147488385" r:id="rId8"/>
    <p:sldLayoutId id="2147488386" r:id="rId9"/>
    <p:sldLayoutId id="2147488387" r:id="rId10"/>
    <p:sldLayoutId id="214748838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90" r:id="rId1"/>
    <p:sldLayoutId id="2147488391" r:id="rId2"/>
    <p:sldLayoutId id="2147488392" r:id="rId3"/>
    <p:sldLayoutId id="2147488393" r:id="rId4"/>
    <p:sldLayoutId id="2147488394" r:id="rId5"/>
    <p:sldLayoutId id="2147488395" r:id="rId6"/>
    <p:sldLayoutId id="2147488396" r:id="rId7"/>
    <p:sldLayoutId id="2147488397" r:id="rId8"/>
    <p:sldLayoutId id="2147488398" r:id="rId9"/>
    <p:sldLayoutId id="2147488399" r:id="rId10"/>
    <p:sldLayoutId id="2147488400"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02" r:id="rId1"/>
    <p:sldLayoutId id="2147488403" r:id="rId2"/>
    <p:sldLayoutId id="2147488404" r:id="rId3"/>
    <p:sldLayoutId id="2147488405" r:id="rId4"/>
    <p:sldLayoutId id="2147488406" r:id="rId5"/>
    <p:sldLayoutId id="2147488407" r:id="rId6"/>
    <p:sldLayoutId id="2147488408" r:id="rId7"/>
    <p:sldLayoutId id="2147488409" r:id="rId8"/>
    <p:sldLayoutId id="2147488410" r:id="rId9"/>
    <p:sldLayoutId id="2147488411" r:id="rId10"/>
    <p:sldLayoutId id="2147488412"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14" r:id="rId1"/>
    <p:sldLayoutId id="2147488415" r:id="rId2"/>
    <p:sldLayoutId id="2147488416" r:id="rId3"/>
    <p:sldLayoutId id="2147488417" r:id="rId4"/>
    <p:sldLayoutId id="2147488418" r:id="rId5"/>
    <p:sldLayoutId id="2147488419" r:id="rId6"/>
    <p:sldLayoutId id="2147488420" r:id="rId7"/>
    <p:sldLayoutId id="2147488421" r:id="rId8"/>
    <p:sldLayoutId id="2147488422" r:id="rId9"/>
    <p:sldLayoutId id="2147488423" r:id="rId10"/>
    <p:sldLayoutId id="214748842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26" r:id="rId1"/>
    <p:sldLayoutId id="2147488427" r:id="rId2"/>
    <p:sldLayoutId id="2147488428" r:id="rId3"/>
    <p:sldLayoutId id="2147488429" r:id="rId4"/>
    <p:sldLayoutId id="2147488430" r:id="rId5"/>
    <p:sldLayoutId id="2147488431" r:id="rId6"/>
    <p:sldLayoutId id="2147488432" r:id="rId7"/>
    <p:sldLayoutId id="2147488433" r:id="rId8"/>
    <p:sldLayoutId id="2147488434" r:id="rId9"/>
    <p:sldLayoutId id="2147488435" r:id="rId10"/>
    <p:sldLayoutId id="2147488436"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1.xml"/><Relationship Id="rId5" Type="http://schemas.openxmlformats.org/officeDocument/2006/relationships/image" Target="../media/image45.png"/><Relationship Id="rId6" Type="http://schemas.openxmlformats.org/officeDocument/2006/relationships/image" Target="../media/image46.png"/><Relationship Id="rId1" Type="http://schemas.microsoft.com/office/2007/relationships/media" Target="../media/media1.mp4"/><Relationship Id="rId2" Type="http://schemas.openxmlformats.org/officeDocument/2006/relationships/video" Target="../media/media1.mp4"/></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8.xml"/><Relationship Id="rId5" Type="http://schemas.openxmlformats.org/officeDocument/2006/relationships/image" Target="../media/image51.png"/><Relationship Id="rId1" Type="http://schemas.microsoft.com/office/2007/relationships/media" Target="../media/media2.mp4"/><Relationship Id="rId2" Type="http://schemas.openxmlformats.org/officeDocument/2006/relationships/video" Target="../media/media2.mp4"/></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89.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879971" y="4007493"/>
            <a:ext cx="3018394" cy="111907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rgbClr val="BFBFBF"/>
                </a:solidFill>
                <a:latin typeface="Helvetica Ligh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rgbClr val="FFFFFF"/>
              </a:solidFill>
              <a:latin typeface="Helvetica"/>
              <a:cs typeface="Helvetica"/>
            </a:endParaRPr>
          </a:p>
        </p:txBody>
      </p:sp>
      <p:sp>
        <p:nvSpPr>
          <p:cNvPr id="16" name="TextBox 15"/>
          <p:cNvSpPr txBox="1"/>
          <p:nvPr/>
        </p:nvSpPr>
        <p:spPr>
          <a:xfrm>
            <a:off x="-2573578" y="623792"/>
            <a:ext cx="184666" cy="369332"/>
          </a:xfrm>
          <a:prstGeom prst="rect">
            <a:avLst/>
          </a:prstGeom>
          <a:noFill/>
        </p:spPr>
        <p:txBody>
          <a:bodyPr wrap="none" rtlCol="0">
            <a:spAutoFit/>
          </a:bodyPr>
          <a:lstStyle/>
          <a:p>
            <a:endParaRPr lang="en-US" dirty="0"/>
          </a:p>
        </p:txBody>
      </p:sp>
      <p:sp>
        <p:nvSpPr>
          <p:cNvPr id="17" name="TextBox 16"/>
          <p:cNvSpPr txBox="1"/>
          <p:nvPr/>
        </p:nvSpPr>
        <p:spPr>
          <a:xfrm>
            <a:off x="10751094" y="4466797"/>
            <a:ext cx="184666" cy="369332"/>
          </a:xfrm>
          <a:prstGeom prst="rect">
            <a:avLst/>
          </a:prstGeom>
          <a:noFill/>
        </p:spPr>
        <p:txBody>
          <a:bodyPr wrap="none" rtlCol="0">
            <a:spAutoFit/>
          </a:bodyPr>
          <a:lstStyle/>
          <a:p>
            <a:endParaRPr lang="en-US" dirty="0"/>
          </a:p>
        </p:txBody>
      </p:sp>
      <p:sp>
        <p:nvSpPr>
          <p:cNvPr id="6" name="Rectangle 5"/>
          <p:cNvSpPr/>
          <p:nvPr/>
        </p:nvSpPr>
        <p:spPr>
          <a:xfrm>
            <a:off x="0" y="3898900"/>
            <a:ext cx="9144000" cy="1255713"/>
          </a:xfrm>
          <a:prstGeom prst="rect">
            <a:avLst/>
          </a:prstGeom>
          <a:solidFill>
            <a:srgbClr val="1954A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 Placeholder 2"/>
          <p:cNvSpPr txBox="1">
            <a:spLocks/>
          </p:cNvSpPr>
          <p:nvPr/>
        </p:nvSpPr>
        <p:spPr>
          <a:xfrm>
            <a:off x="0" y="4346575"/>
            <a:ext cx="9144000" cy="769938"/>
          </a:xfrm>
          <a:prstGeom prst="rect">
            <a:avLst/>
          </a:prstGeom>
        </p:spPr>
        <p:txBody>
          <a:bodyPr wrap="none" lIns="0" tIns="0" rIns="0" bIns="0" anchor="ctr" anchorCtr="1"/>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1" fontAlgn="auto" hangingPunct="1">
              <a:spcBef>
                <a:spcPts val="0"/>
              </a:spcBef>
              <a:spcAft>
                <a:spcPts val="0"/>
              </a:spcAft>
              <a:buFont typeface="Arial" charset="0"/>
              <a:buNone/>
              <a:defRPr/>
            </a:pPr>
            <a:r>
              <a:rPr lang="en-US" sz="4000" dirty="0" smtClean="0">
                <a:solidFill>
                  <a:schemeClr val="bg1">
                    <a:lumMod val="95000"/>
                  </a:schemeClr>
                </a:solidFill>
                <a:latin typeface="Helvetica Light"/>
                <a:cs typeface="Helvetica Light"/>
              </a:rPr>
              <a:t>C</a:t>
            </a:r>
            <a:r>
              <a:rPr lang="en-US" sz="4000" dirty="0">
                <a:solidFill>
                  <a:schemeClr val="bg1">
                    <a:lumMod val="95000"/>
                  </a:schemeClr>
                </a:solidFill>
                <a:latin typeface="Helvetica Light"/>
                <a:cs typeface="Helvetica Light"/>
              </a:rPr>
              <a:t># on </a:t>
            </a:r>
            <a:r>
              <a:rPr lang="en-US" sz="4000" dirty="0" smtClean="0">
                <a:solidFill>
                  <a:schemeClr val="bg1">
                    <a:lumMod val="95000"/>
                  </a:schemeClr>
                </a:solidFill>
                <a:latin typeface="Helvetica Light"/>
                <a:cs typeface="Helvetica Light"/>
              </a:rPr>
              <a:t>2.6 </a:t>
            </a:r>
            <a:r>
              <a:rPr lang="en-US" sz="4000" dirty="0">
                <a:solidFill>
                  <a:schemeClr val="bg1">
                    <a:lumMod val="95000"/>
                  </a:schemeClr>
                </a:solidFill>
                <a:latin typeface="Helvetica Light"/>
                <a:cs typeface="Helvetica Light"/>
              </a:rPr>
              <a:t>billion devices</a:t>
            </a:r>
          </a:p>
          <a:p>
            <a:pPr marL="0" indent="0" algn="ctr" eaLnBrk="1" fontAlgn="auto" hangingPunct="1">
              <a:spcBef>
                <a:spcPts val="0"/>
              </a:spcBef>
              <a:spcAft>
                <a:spcPts val="0"/>
              </a:spcAft>
              <a:buFont typeface="Arial" charset="0"/>
              <a:buNone/>
              <a:defRPr/>
            </a:pPr>
            <a:endParaRPr lang="en-US" dirty="0" smtClean="0">
              <a:solidFill>
                <a:schemeClr val="bg1">
                  <a:lumMod val="95000"/>
                </a:schemeClr>
              </a:solidFill>
              <a:latin typeface="Helvetica Light"/>
              <a:ea typeface="+mn-ea"/>
              <a:cs typeface="Helvetica Light"/>
            </a:endParaRPr>
          </a:p>
        </p:txBody>
      </p:sp>
      <p:pic>
        <p:nvPicPr>
          <p:cNvPr id="9" name="Picture 6" descr="xamarin-horizontal-blue@2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8263" y="746125"/>
            <a:ext cx="3927475"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devices_no background (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3750" y="754063"/>
            <a:ext cx="75565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2"/>
          <p:cNvSpPr txBox="1">
            <a:spLocks/>
          </p:cNvSpPr>
          <p:nvPr/>
        </p:nvSpPr>
        <p:spPr>
          <a:xfrm>
            <a:off x="0" y="1849438"/>
            <a:ext cx="9144000" cy="769937"/>
          </a:xfrm>
          <a:prstGeom prst="rect">
            <a:avLst/>
          </a:prstGeom>
          <a:noFill/>
        </p:spPr>
        <p:txBody>
          <a:bodyPr wrap="none" lIns="0" tIns="0" rIns="0" bIns="0" anchor="ctr" anchorCtr="1"/>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1" fontAlgn="auto" hangingPunct="1">
              <a:spcBef>
                <a:spcPts val="0"/>
              </a:spcBef>
              <a:spcAft>
                <a:spcPts val="0"/>
              </a:spcAft>
              <a:buFont typeface="Arial" charset="0"/>
              <a:buNone/>
              <a:defRPr/>
            </a:pPr>
            <a:endParaRPr lang="en-US" sz="2800" dirty="0" smtClean="0">
              <a:solidFill>
                <a:srgbClr val="57A7EB"/>
              </a:solidFill>
              <a:ea typeface="+mn-ea"/>
              <a:cs typeface="Whitney HTF Book"/>
            </a:endParaRPr>
          </a:p>
        </p:txBody>
      </p:sp>
      <p:sp>
        <p:nvSpPr>
          <p:cNvPr id="12" name="TextBox 11"/>
          <p:cNvSpPr txBox="1"/>
          <p:nvPr/>
        </p:nvSpPr>
        <p:spPr>
          <a:xfrm>
            <a:off x="6535738" y="285238"/>
            <a:ext cx="2362628" cy="1815882"/>
          </a:xfrm>
          <a:prstGeom prst="rect">
            <a:avLst/>
          </a:prstGeom>
          <a:noFill/>
        </p:spPr>
        <p:txBody>
          <a:bodyPr wrap="square" rtlCol="0">
            <a:spAutoFit/>
          </a:bodyPr>
          <a:lstStyle/>
          <a:p>
            <a:pPr algn="r"/>
            <a:r>
              <a:rPr lang="en-US" sz="1600" dirty="0" smtClean="0">
                <a:solidFill>
                  <a:srgbClr val="666666"/>
                </a:solidFill>
                <a:latin typeface="Helvetica Light"/>
                <a:cs typeface="Helvetica Light"/>
              </a:rPr>
              <a:t>Mike Berlin</a:t>
            </a:r>
          </a:p>
          <a:p>
            <a:pPr algn="r"/>
            <a:r>
              <a:rPr lang="en-US" sz="1600" dirty="0" smtClean="0">
                <a:solidFill>
                  <a:srgbClr val="666666"/>
                </a:solidFill>
                <a:latin typeface="Helvetica Light"/>
                <a:cs typeface="Helvetica Light"/>
              </a:rPr>
              <a:t>Customer Success Engineer</a:t>
            </a:r>
          </a:p>
          <a:p>
            <a:pPr algn="r"/>
            <a:endParaRPr lang="en-US" sz="1600" dirty="0" smtClean="0">
              <a:solidFill>
                <a:srgbClr val="666666"/>
              </a:solidFill>
              <a:latin typeface="Helvetica Light"/>
              <a:cs typeface="Helvetica Light"/>
            </a:endParaRPr>
          </a:p>
          <a:p>
            <a:pPr algn="r"/>
            <a:r>
              <a:rPr lang="en-US" sz="1600" dirty="0" smtClean="0">
                <a:solidFill>
                  <a:srgbClr val="666666"/>
                </a:solidFill>
                <a:latin typeface="Helvetica Light"/>
                <a:cs typeface="Helvetica Light"/>
              </a:rPr>
              <a:t>@</a:t>
            </a:r>
            <a:r>
              <a:rPr lang="en-US" sz="1600" dirty="0" err="1" smtClean="0">
                <a:solidFill>
                  <a:srgbClr val="666666"/>
                </a:solidFill>
                <a:latin typeface="Helvetica Light"/>
                <a:cs typeface="Helvetica Light"/>
              </a:rPr>
              <a:t>mikeberlin</a:t>
            </a:r>
            <a:endParaRPr lang="en-US" sz="1600" dirty="0" smtClean="0">
              <a:solidFill>
                <a:srgbClr val="666666"/>
              </a:solidFill>
              <a:latin typeface="Helvetica Light"/>
              <a:cs typeface="Helvetica Light"/>
            </a:endParaRPr>
          </a:p>
          <a:p>
            <a:pPr algn="r"/>
            <a:r>
              <a:rPr lang="en-US" sz="1600" dirty="0" smtClean="0">
                <a:solidFill>
                  <a:srgbClr val="666666"/>
                </a:solidFill>
                <a:latin typeface="Helvetica Light"/>
                <a:cs typeface="Helvetica Light"/>
              </a:rPr>
              <a:t>mike-</a:t>
            </a:r>
            <a:r>
              <a:rPr lang="en-US" sz="1600" dirty="0" err="1" smtClean="0">
                <a:solidFill>
                  <a:srgbClr val="666666"/>
                </a:solidFill>
                <a:latin typeface="Helvetica Light"/>
                <a:cs typeface="Helvetica Light"/>
              </a:rPr>
              <a:t>berlin.com</a:t>
            </a:r>
            <a:endParaRPr lang="en-US" sz="1600" dirty="0" smtClean="0">
              <a:solidFill>
                <a:srgbClr val="666666"/>
              </a:solidFill>
              <a:latin typeface="Helvetica Light"/>
              <a:cs typeface="Helvetica Light"/>
            </a:endParaRPr>
          </a:p>
          <a:p>
            <a:pPr algn="r"/>
            <a:endParaRPr lang="en-US" sz="1600" dirty="0">
              <a:solidFill>
                <a:srgbClr val="666666"/>
              </a:solidFill>
              <a:latin typeface="Helvetica Light"/>
              <a:cs typeface="Helvetica Light"/>
            </a:endParaRPr>
          </a:p>
        </p:txBody>
      </p:sp>
    </p:spTree>
    <p:extLst>
      <p:ext uri="{BB962C8B-B14F-4D97-AF65-F5344CB8AC3E}">
        <p14:creationId xmlns:p14="http://schemas.microsoft.com/office/powerpoint/2010/main" val="211977870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chemeClr val="tx2"/>
                </a:solidFill>
              </a:rPr>
              <a:t>Android</a:t>
            </a:r>
          </a:p>
          <a:p>
            <a:r>
              <a:rPr lang="en-US" dirty="0" smtClean="0">
                <a:solidFill>
                  <a:schemeClr val="tx2"/>
                </a:solidFill>
              </a:rPr>
              <a:t>APIs</a:t>
            </a:r>
            <a:endParaRPr lang="en-US" dirty="0">
              <a:solidFill>
                <a:schemeClr val="tx2"/>
              </a:solidFill>
            </a:endParaRPr>
          </a:p>
        </p:txBody>
      </p:sp>
      <p:sp>
        <p:nvSpPr>
          <p:cNvPr id="5" name="Content Placeholder 4"/>
          <p:cNvSpPr>
            <a:spLocks noGrp="1"/>
          </p:cNvSpPr>
          <p:nvPr>
            <p:ph sz="half" idx="11"/>
          </p:nvPr>
        </p:nvSpPr>
        <p:spPr/>
        <p:txBody>
          <a:bodyPr/>
          <a:lstStyle/>
          <a:p>
            <a:r>
              <a:rPr lang="en-US" dirty="0" smtClean="0"/>
              <a:t>100%</a:t>
            </a:r>
          </a:p>
          <a:p>
            <a:r>
              <a:rPr lang="en-US" dirty="0" smtClean="0"/>
              <a:t>Coverage</a:t>
            </a:r>
            <a:endParaRPr lang="en-US" dirty="0"/>
          </a:p>
        </p:txBody>
      </p:sp>
      <p:pic>
        <p:nvPicPr>
          <p:cNvPr id="6" name="Picture 5" descr="Android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12512" y="839808"/>
            <a:ext cx="5315466" cy="3654383"/>
          </a:xfrm>
          <a:prstGeom prst="rect">
            <a:avLst/>
          </a:prstGeom>
        </p:spPr>
      </p:pic>
    </p:spTree>
    <p:extLst>
      <p:ext uri="{BB962C8B-B14F-4D97-AF65-F5344CB8AC3E}">
        <p14:creationId xmlns:p14="http://schemas.microsoft.com/office/powerpoint/2010/main" val="24854673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2325"/>
            <a:ext cx="9144000" cy="958850"/>
          </a:xfrm>
        </p:spPr>
        <p:txBody>
          <a:bodyPr>
            <a:noAutofit/>
          </a:bodyPr>
          <a:lstStyle/>
          <a:p>
            <a:pPr algn="ctr"/>
            <a:r>
              <a:rPr lang="en-US" sz="3200" dirty="0">
                <a:solidFill>
                  <a:srgbClr val="8C8A8E"/>
                </a:solidFill>
              </a:rPr>
              <a:t>Anything you can do in Objective-</a:t>
            </a:r>
            <a:r>
              <a:rPr lang="en-US" sz="3200" dirty="0" smtClean="0">
                <a:solidFill>
                  <a:srgbClr val="8C8A8E"/>
                </a:solidFill>
              </a:rPr>
              <a:t>C, Swift, </a:t>
            </a:r>
            <a:r>
              <a:rPr lang="en-US" sz="3200" dirty="0">
                <a:solidFill>
                  <a:srgbClr val="8C8A8E"/>
                </a:solidFill>
              </a:rPr>
              <a:t>or </a:t>
            </a:r>
            <a:r>
              <a:rPr lang="en-US" sz="3200" dirty="0" smtClean="0">
                <a:solidFill>
                  <a:srgbClr val="8C8A8E"/>
                </a:solidFill>
              </a:rPr>
              <a:t>Java, can </a:t>
            </a:r>
            <a:r>
              <a:rPr lang="en-US" sz="3200" dirty="0">
                <a:solidFill>
                  <a:srgbClr val="8C8A8E"/>
                </a:solidFill>
              </a:rPr>
              <a:t>be done in C# with </a:t>
            </a:r>
            <a:r>
              <a:rPr lang="en-US" sz="3200" dirty="0" smtClean="0">
                <a:solidFill>
                  <a:srgbClr val="8C8A8E"/>
                </a:solidFill>
              </a:rPr>
              <a:t>Xamarin</a:t>
            </a:r>
            <a:r>
              <a:rPr lang="en-US" sz="3200" dirty="0">
                <a:solidFill>
                  <a:srgbClr val="8C8A8E"/>
                </a:solidFill>
              </a:rPr>
              <a:t/>
            </a:r>
            <a:br>
              <a:rPr lang="en-US" sz="3200" dirty="0">
                <a:solidFill>
                  <a:srgbClr val="8C8A8E"/>
                </a:solidFill>
              </a:rPr>
            </a:br>
            <a:endParaRPr lang="en-US" sz="3200" dirty="0">
              <a:solidFill>
                <a:srgbClr val="8C8A8E"/>
              </a:solidFill>
            </a:endParaRPr>
          </a:p>
        </p:txBody>
      </p:sp>
    </p:spTree>
    <p:extLst>
      <p:ext uri="{BB962C8B-B14F-4D97-AF65-F5344CB8AC3E}">
        <p14:creationId xmlns:p14="http://schemas.microsoft.com/office/powerpoint/2010/main" val="24183188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1F497D"/>
                </a:solidFill>
              </a:rPr>
              <a:t>C# runs on 2.6 Billion Devices</a:t>
            </a:r>
            <a:endParaRPr lang="en-US" dirty="0">
              <a:solidFill>
                <a:srgbClr val="1F497D"/>
              </a:solidFill>
            </a:endParaRPr>
          </a:p>
        </p:txBody>
      </p:sp>
      <p:pic>
        <p:nvPicPr>
          <p:cNvPr id="3" name="Picture 2" descr="all the devices.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9400" y="-642074"/>
            <a:ext cx="9560182" cy="4016150"/>
          </a:xfrm>
          <a:prstGeom prst="rect">
            <a:avLst/>
          </a:prstGeom>
        </p:spPr>
      </p:pic>
    </p:spTree>
    <p:extLst>
      <p:ext uri="{BB962C8B-B14F-4D97-AF65-F5344CB8AC3E}">
        <p14:creationId xmlns:p14="http://schemas.microsoft.com/office/powerpoint/2010/main" val="11555697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solidFill>
                  <a:schemeClr val="tx2"/>
                </a:solidFill>
              </a:rPr>
              <a:t>How</a:t>
            </a:r>
          </a:p>
          <a:p>
            <a:r>
              <a:rPr lang="en-US" dirty="0" smtClean="0">
                <a:solidFill>
                  <a:schemeClr val="tx2"/>
                </a:solidFill>
              </a:rPr>
              <a:t>Xamarin</a:t>
            </a:r>
          </a:p>
          <a:p>
            <a:r>
              <a:rPr lang="en-US" dirty="0" smtClean="0">
                <a:solidFill>
                  <a:schemeClr val="tx2"/>
                </a:solidFill>
              </a:rPr>
              <a:t>Works</a:t>
            </a:r>
            <a:endParaRPr lang="en-US" dirty="0">
              <a:solidFill>
                <a:schemeClr val="tx2"/>
              </a:solidFill>
            </a:endParaRPr>
          </a:p>
        </p:txBody>
      </p:sp>
      <p:sp>
        <p:nvSpPr>
          <p:cNvPr id="3" name="Content Placeholder 2"/>
          <p:cNvSpPr>
            <a:spLocks noGrp="1"/>
          </p:cNvSpPr>
          <p:nvPr>
            <p:ph sz="quarter" idx="4294967295"/>
          </p:nvPr>
        </p:nvSpPr>
        <p:spPr>
          <a:xfrm>
            <a:off x="2921000" y="742950"/>
            <a:ext cx="5918200" cy="3657600"/>
          </a:xfrm>
        </p:spPr>
        <p:txBody>
          <a:bodyPr/>
          <a:lstStyle/>
          <a:p>
            <a:pPr>
              <a:buFont typeface="Wingdings" charset="2"/>
              <a:buChar char="§"/>
            </a:pPr>
            <a:r>
              <a:rPr lang="en-US" dirty="0" smtClean="0">
                <a:solidFill>
                  <a:srgbClr val="8C8A8E"/>
                </a:solidFill>
                <a:latin typeface="Arial"/>
                <a:cs typeface="Arial"/>
              </a:rPr>
              <a:t>C# + .NET Runtime</a:t>
            </a:r>
          </a:p>
          <a:p>
            <a:pPr>
              <a:buFont typeface="Wingdings" charset="2"/>
              <a:buChar char="§"/>
            </a:pPr>
            <a:r>
              <a:rPr lang="en-US" dirty="0" smtClean="0">
                <a:solidFill>
                  <a:srgbClr val="8C8A8E"/>
                </a:solidFill>
                <a:latin typeface="Arial"/>
                <a:cs typeface="Arial"/>
              </a:rPr>
              <a:t>Native UI</a:t>
            </a:r>
          </a:p>
          <a:p>
            <a:pPr>
              <a:buFont typeface="Wingdings" charset="2"/>
              <a:buChar char="§"/>
            </a:pPr>
            <a:r>
              <a:rPr lang="en-US" dirty="0" smtClean="0">
                <a:solidFill>
                  <a:srgbClr val="8C8A8E"/>
                </a:solidFill>
                <a:latin typeface="Arial"/>
                <a:cs typeface="Arial"/>
              </a:rPr>
              <a:t>Native Performance</a:t>
            </a:r>
            <a:endParaRPr lang="en-US" dirty="0">
              <a:solidFill>
                <a:srgbClr val="8C8A8E"/>
              </a:solidFill>
              <a:latin typeface="Arial"/>
              <a:cs typeface="Arial"/>
            </a:endParaRPr>
          </a:p>
        </p:txBody>
      </p:sp>
      <p:pic>
        <p:nvPicPr>
          <p:cNvPr id="4" name="Picture 3" descr="native-compilation-01.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21000" y="2607087"/>
            <a:ext cx="5841481" cy="2041113"/>
          </a:xfrm>
          <a:prstGeom prst="rect">
            <a:avLst/>
          </a:prstGeom>
        </p:spPr>
      </p:pic>
    </p:spTree>
    <p:extLst>
      <p:ext uri="{BB962C8B-B14F-4D97-AF65-F5344CB8AC3E}">
        <p14:creationId xmlns:p14="http://schemas.microsoft.com/office/powerpoint/2010/main" val="261060737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What’s new in Xamarin 3</a:t>
            </a:r>
            <a:endParaRPr lang="en-US" dirty="0">
              <a:solidFill>
                <a:srgbClr val="1F497D"/>
              </a:solidFill>
            </a:endParaRPr>
          </a:p>
        </p:txBody>
      </p:sp>
    </p:spTree>
    <p:extLst>
      <p:ext uri="{BB962C8B-B14F-4D97-AF65-F5344CB8AC3E}">
        <p14:creationId xmlns:p14="http://schemas.microsoft.com/office/powerpoint/2010/main" val="24793585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rgbClr val="1F497D"/>
                </a:solidFill>
              </a:rPr>
              <a:t>Major Elements in</a:t>
            </a:r>
          </a:p>
          <a:p>
            <a:r>
              <a:rPr lang="en-US" dirty="0" smtClean="0">
                <a:solidFill>
                  <a:srgbClr val="1F497D"/>
                </a:solidFill>
              </a:rPr>
              <a:t>Xamarin 3</a:t>
            </a:r>
            <a:endParaRPr lang="en-US" dirty="0">
              <a:solidFill>
                <a:srgbClr val="1F497D"/>
              </a:solidFill>
            </a:endParaRPr>
          </a:p>
        </p:txBody>
      </p:sp>
      <p:sp>
        <p:nvSpPr>
          <p:cNvPr id="8" name="Content Placeholder 7"/>
          <p:cNvSpPr>
            <a:spLocks noGrp="1"/>
          </p:cNvSpPr>
          <p:nvPr>
            <p:ph sz="quarter" idx="4294967295"/>
          </p:nvPr>
        </p:nvSpPr>
        <p:spPr>
          <a:xfrm>
            <a:off x="2921000" y="742950"/>
            <a:ext cx="5918200" cy="3657600"/>
          </a:xfrm>
        </p:spPr>
        <p:txBody>
          <a:bodyPr/>
          <a:lstStyle/>
          <a:p>
            <a:pPr>
              <a:buFont typeface="Wingdings" charset="2"/>
              <a:buChar char="§"/>
            </a:pPr>
            <a:r>
              <a:rPr lang="en-US" dirty="0" smtClean="0">
                <a:solidFill>
                  <a:srgbClr val="8C8A8E"/>
                </a:solidFill>
              </a:rPr>
              <a:t>Xamarin Designer for iOS</a:t>
            </a:r>
          </a:p>
          <a:p>
            <a:pPr>
              <a:buFont typeface="Wingdings" charset="2"/>
              <a:buChar char="§"/>
            </a:pPr>
            <a:r>
              <a:rPr lang="en-US" dirty="0" smtClean="0">
                <a:solidFill>
                  <a:srgbClr val="8C8A8E"/>
                </a:solidFill>
              </a:rPr>
              <a:t>Major IDE Enhancements</a:t>
            </a:r>
          </a:p>
          <a:p>
            <a:pPr>
              <a:buFont typeface="Wingdings" charset="2"/>
              <a:buChar char="§"/>
            </a:pPr>
            <a:r>
              <a:rPr lang="en-US" dirty="0" smtClean="0">
                <a:solidFill>
                  <a:srgbClr val="8C8A8E"/>
                </a:solidFill>
              </a:rPr>
              <a:t>Improved Code Sharing</a:t>
            </a:r>
          </a:p>
          <a:p>
            <a:pPr>
              <a:buFont typeface="Wingdings" charset="2"/>
              <a:buChar char="§"/>
            </a:pPr>
            <a:r>
              <a:rPr lang="en-US" dirty="0" smtClean="0">
                <a:solidFill>
                  <a:srgbClr val="8C8A8E"/>
                </a:solidFill>
              </a:rPr>
              <a:t>Xamarin.Forms</a:t>
            </a:r>
          </a:p>
        </p:txBody>
      </p:sp>
    </p:spTree>
    <p:extLst>
      <p:ext uri="{BB962C8B-B14F-4D97-AF65-F5344CB8AC3E}">
        <p14:creationId xmlns:p14="http://schemas.microsoft.com/office/powerpoint/2010/main" val="14168763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Xamarin Studio: Beautiful New Look</a:t>
            </a:r>
            <a:endParaRPr lang="en-US" sz="3200" dirty="0">
              <a:solidFill>
                <a:srgbClr val="1F497D"/>
              </a:solidFill>
            </a:endParaRPr>
          </a:p>
        </p:txBody>
      </p:sp>
      <p:pic>
        <p:nvPicPr>
          <p:cNvPr id="3" name="Picture 5" descr="png;base64c68591cb6c7ed73e.png"/>
          <p:cNvPicPr>
            <a:picLocks noChangeAspect="1"/>
          </p:cNvPicPr>
          <p:nvPr/>
        </p:nvPicPr>
        <p:blipFill>
          <a:blip r:embed="rId3">
            <a:extLst>
              <a:ext uri="{28A0092B-C50C-407E-A947-70E740481C1C}">
                <a14:useLocalDpi xmlns:a14="http://schemas.microsoft.com/office/drawing/2010/main" val="0"/>
              </a:ext>
            </a:extLst>
          </a:blip>
          <a:srcRect t="2109"/>
          <a:stretch>
            <a:fillRect/>
          </a:stretch>
        </p:blipFill>
        <p:spPr bwMode="auto">
          <a:xfrm>
            <a:off x="1317669" y="906265"/>
            <a:ext cx="6508662" cy="398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03374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NuGet Package Manager</a:t>
            </a:r>
            <a:endParaRPr lang="en-US" sz="3200" dirty="0">
              <a:solidFill>
                <a:srgbClr val="1F497D"/>
              </a:solidFill>
            </a:endParaRPr>
          </a:p>
        </p:txBody>
      </p:sp>
      <p:sp>
        <p:nvSpPr>
          <p:cNvPr id="3" name="Rectangle 1"/>
          <p:cNvSpPr>
            <a:spLocks noChangeArrowheads="1"/>
          </p:cNvSpPr>
          <p:nvPr/>
        </p:nvSpPr>
        <p:spPr bwMode="auto">
          <a:xfrm>
            <a:off x="266700" y="1181806"/>
            <a:ext cx="3148189" cy="313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10000"/>
              </a:lnSpc>
              <a:defRPr/>
            </a:pPr>
            <a:r>
              <a:rPr lang="en-US" sz="2000" dirty="0">
                <a:solidFill>
                  <a:schemeClr val="tx1">
                    <a:lumMod val="65000"/>
                    <a:lumOff val="35000"/>
                  </a:schemeClr>
                </a:solidFill>
                <a:latin typeface="Helvetica Light"/>
                <a:cs typeface="Helvetica Light"/>
              </a:rPr>
              <a:t>Full support for using NuGet packages </a:t>
            </a:r>
          </a:p>
          <a:p>
            <a:pPr>
              <a:lnSpc>
                <a:spcPct val="110000"/>
              </a:lnSpc>
              <a:defRPr/>
            </a:pPr>
            <a:endParaRPr lang="en-US" sz="2000" dirty="0">
              <a:solidFill>
                <a:schemeClr val="tx1">
                  <a:lumMod val="65000"/>
                  <a:lumOff val="35000"/>
                </a:schemeClr>
              </a:solidFill>
              <a:latin typeface="Helvetica Light"/>
              <a:cs typeface="Helvetica Light"/>
            </a:endParaRPr>
          </a:p>
          <a:p>
            <a:pPr>
              <a:lnSpc>
                <a:spcPct val="110000"/>
              </a:lnSpc>
              <a:defRPr/>
            </a:pPr>
            <a:r>
              <a:rPr lang="en-US" sz="2000" dirty="0">
                <a:solidFill>
                  <a:schemeClr val="tx1">
                    <a:lumMod val="65000"/>
                    <a:lumOff val="35000"/>
                  </a:schemeClr>
                </a:solidFill>
                <a:latin typeface="Helvetica Light"/>
                <a:cs typeface="Helvetica Light"/>
              </a:rPr>
              <a:t>Take advantage of the many NuGet packages which are are now shipping with Xamarin compatibility – in Visual Studio or Xamarin Studio</a:t>
            </a:r>
          </a:p>
        </p:txBody>
      </p:sp>
      <p:pic>
        <p:nvPicPr>
          <p:cNvPr id="4" name="Picture 3"/>
          <p:cNvPicPr>
            <a:picLocks noChangeAspect="1"/>
          </p:cNvPicPr>
          <p:nvPr/>
        </p:nvPicPr>
        <p:blipFill>
          <a:blip r:embed="rId3"/>
          <a:stretch>
            <a:fillRect/>
          </a:stretch>
        </p:blipFill>
        <p:spPr>
          <a:xfrm>
            <a:off x="3817655" y="1363623"/>
            <a:ext cx="5030012" cy="3324714"/>
          </a:xfrm>
          <a:prstGeom prst="rect">
            <a:avLst/>
          </a:prstGeom>
        </p:spPr>
      </p:pic>
    </p:spTree>
    <p:extLst>
      <p:ext uri="{BB962C8B-B14F-4D97-AF65-F5344CB8AC3E}">
        <p14:creationId xmlns:p14="http://schemas.microsoft.com/office/powerpoint/2010/main" val="338020334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Shared Projects</a:t>
            </a:r>
            <a:endParaRPr lang="en-US" sz="3200" dirty="0">
              <a:solidFill>
                <a:srgbClr val="216BAB"/>
              </a:solidFill>
            </a:endParaRPr>
          </a:p>
        </p:txBody>
      </p:sp>
      <p:sp>
        <p:nvSpPr>
          <p:cNvPr id="4" name="Rectangle 1"/>
          <p:cNvSpPr>
            <a:spLocks noChangeArrowheads="1"/>
          </p:cNvSpPr>
          <p:nvPr/>
        </p:nvSpPr>
        <p:spPr bwMode="auto">
          <a:xfrm>
            <a:off x="6034088" y="1001713"/>
            <a:ext cx="295592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200" dirty="0">
                <a:solidFill>
                  <a:srgbClr val="595959"/>
                </a:solidFill>
                <a:latin typeface="Helvetica Light"/>
                <a:cs typeface="Helvetica Light"/>
              </a:rPr>
              <a:t>The easiest way to share code</a:t>
            </a:r>
          </a:p>
          <a:p>
            <a:endParaRPr lang="en-US" sz="1400" dirty="0">
              <a:solidFill>
                <a:srgbClr val="595959"/>
              </a:solidFill>
              <a:latin typeface="Helvetica Light"/>
              <a:cs typeface="Helvetica Light"/>
            </a:endParaRPr>
          </a:p>
          <a:p>
            <a:r>
              <a:rPr lang="en-US" sz="2200" dirty="0">
                <a:solidFill>
                  <a:srgbClr val="595959"/>
                </a:solidFill>
                <a:latin typeface="Helvetica Light"/>
                <a:cs typeface="Helvetica Light"/>
              </a:rPr>
              <a:t>Eliminates the hassle of file-linking</a:t>
            </a:r>
          </a:p>
          <a:p>
            <a:endParaRPr lang="en-US" sz="1400" dirty="0">
              <a:solidFill>
                <a:srgbClr val="595959"/>
              </a:solidFill>
              <a:latin typeface="Helvetica Light"/>
              <a:cs typeface="Helvetica Light"/>
            </a:endParaRPr>
          </a:p>
          <a:p>
            <a:r>
              <a:rPr lang="en-US" sz="2200" dirty="0">
                <a:solidFill>
                  <a:srgbClr val="595959"/>
                </a:solidFill>
                <a:latin typeface="Helvetica Light"/>
                <a:cs typeface="Helvetica Light"/>
              </a:rPr>
              <a:t>Easier to collaborate with other Xamarin Studio and </a:t>
            </a:r>
            <a:br>
              <a:rPr lang="en-US" sz="2200" dirty="0">
                <a:solidFill>
                  <a:srgbClr val="595959"/>
                </a:solidFill>
                <a:latin typeface="Helvetica Light"/>
                <a:cs typeface="Helvetica Light"/>
              </a:rPr>
            </a:br>
            <a:r>
              <a:rPr lang="en-US" sz="2200" dirty="0">
                <a:solidFill>
                  <a:srgbClr val="595959"/>
                </a:solidFill>
                <a:latin typeface="Helvetica Light"/>
                <a:cs typeface="Helvetica Light"/>
              </a:rPr>
              <a:t>Visual Studio users </a:t>
            </a:r>
          </a:p>
        </p:txBody>
      </p:sp>
      <p:pic>
        <p:nvPicPr>
          <p:cNvPr id="5" name="Picture 4"/>
          <p:cNvPicPr>
            <a:picLocks noChangeAspect="1"/>
          </p:cNvPicPr>
          <p:nvPr/>
        </p:nvPicPr>
        <p:blipFill>
          <a:blip r:embed="rId3"/>
          <a:stretch>
            <a:fillRect/>
          </a:stretch>
        </p:blipFill>
        <p:spPr>
          <a:xfrm>
            <a:off x="457200" y="1001713"/>
            <a:ext cx="5379083" cy="3822699"/>
          </a:xfrm>
          <a:prstGeom prst="rect">
            <a:avLst/>
          </a:prstGeom>
        </p:spPr>
      </p:pic>
    </p:spTree>
    <p:extLst>
      <p:ext uri="{BB962C8B-B14F-4D97-AF65-F5344CB8AC3E}">
        <p14:creationId xmlns:p14="http://schemas.microsoft.com/office/powerpoint/2010/main" val="356064128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.NET BCL Documentation</a:t>
            </a:r>
            <a:endParaRPr lang="en-US" sz="3200" dirty="0"/>
          </a:p>
        </p:txBody>
      </p:sp>
      <p:sp>
        <p:nvSpPr>
          <p:cNvPr id="4" name="Rectangle 1"/>
          <p:cNvSpPr>
            <a:spLocks noChangeArrowheads="1"/>
          </p:cNvSpPr>
          <p:nvPr/>
        </p:nvSpPr>
        <p:spPr bwMode="auto">
          <a:xfrm>
            <a:off x="6034088" y="1001713"/>
            <a:ext cx="295592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200" dirty="0" smtClean="0">
                <a:solidFill>
                  <a:srgbClr val="595959"/>
                </a:solidFill>
                <a:latin typeface="Helvetica Light"/>
                <a:cs typeface="Helvetica Light"/>
              </a:rPr>
              <a:t>Full </a:t>
            </a:r>
            <a:r>
              <a:rPr lang="en-US" sz="2200" dirty="0">
                <a:solidFill>
                  <a:srgbClr val="595959"/>
                </a:solidFill>
                <a:latin typeface="Helvetica Light"/>
                <a:cs typeface="Helvetica Light"/>
              </a:rPr>
              <a:t>documentation for the .NET Base Class Libraries (BCL) </a:t>
            </a:r>
            <a:endParaRPr lang="en-US" sz="2200" dirty="0" smtClean="0">
              <a:solidFill>
                <a:srgbClr val="595959"/>
              </a:solidFill>
              <a:latin typeface="Helvetica Light"/>
              <a:cs typeface="Helvetica Light"/>
            </a:endParaRPr>
          </a:p>
          <a:p>
            <a:endParaRPr lang="en-US" sz="2200" dirty="0" smtClean="0">
              <a:solidFill>
                <a:srgbClr val="595959"/>
              </a:solidFill>
              <a:latin typeface="Helvetica Light"/>
              <a:cs typeface="Helvetica Light"/>
            </a:endParaRPr>
          </a:p>
          <a:p>
            <a:r>
              <a:rPr lang="en-US" sz="2200" dirty="0" smtClean="0">
                <a:solidFill>
                  <a:srgbClr val="595959"/>
                </a:solidFill>
                <a:latin typeface="Helvetica Light"/>
                <a:cs typeface="Helvetica Light"/>
              </a:rPr>
              <a:t>Recently provided to community by Microsoft</a:t>
            </a:r>
            <a:endParaRPr lang="en-US" sz="2200" dirty="0">
              <a:solidFill>
                <a:srgbClr val="595959"/>
              </a:solidFill>
              <a:latin typeface="Helvetica Light"/>
              <a:cs typeface="Helvetica Light"/>
            </a:endParaRPr>
          </a:p>
          <a:p>
            <a:endParaRPr lang="en-US" sz="2200" dirty="0" smtClean="0">
              <a:solidFill>
                <a:srgbClr val="595959"/>
              </a:solidFill>
              <a:latin typeface="Helvetica Light"/>
              <a:cs typeface="Helvetica Light"/>
            </a:endParaRPr>
          </a:p>
          <a:p>
            <a:r>
              <a:rPr lang="en-US" sz="2200" dirty="0" smtClean="0">
                <a:solidFill>
                  <a:srgbClr val="595959"/>
                </a:solidFill>
                <a:latin typeface="Helvetica Light"/>
                <a:cs typeface="Helvetica Light"/>
              </a:rPr>
              <a:t>Integrated </a:t>
            </a:r>
            <a:r>
              <a:rPr lang="en-US" sz="2200" dirty="0">
                <a:solidFill>
                  <a:srgbClr val="595959"/>
                </a:solidFill>
                <a:latin typeface="Helvetica Light"/>
                <a:cs typeface="Helvetica Light"/>
              </a:rPr>
              <a:t>into Xamarin </a:t>
            </a:r>
            <a:r>
              <a:rPr lang="en-US" sz="2200" dirty="0" smtClean="0">
                <a:solidFill>
                  <a:srgbClr val="595959"/>
                </a:solidFill>
                <a:latin typeface="Helvetica Light"/>
                <a:cs typeface="Helvetica Light"/>
              </a:rPr>
              <a:t>Studio</a:t>
            </a:r>
          </a:p>
        </p:txBody>
      </p:sp>
      <p:pic>
        <p:nvPicPr>
          <p:cNvPr id="7" name="Picture 6"/>
          <p:cNvPicPr>
            <a:picLocks noChangeAspect="1"/>
          </p:cNvPicPr>
          <p:nvPr/>
        </p:nvPicPr>
        <p:blipFill>
          <a:blip r:embed="rId3"/>
          <a:stretch>
            <a:fillRect/>
          </a:stretch>
        </p:blipFill>
        <p:spPr>
          <a:xfrm>
            <a:off x="0" y="864959"/>
            <a:ext cx="6173019" cy="4278541"/>
          </a:xfrm>
          <a:prstGeom prst="rect">
            <a:avLst/>
          </a:prstGeom>
        </p:spPr>
      </p:pic>
    </p:spTree>
    <p:extLst>
      <p:ext uri="{BB962C8B-B14F-4D97-AF65-F5344CB8AC3E}">
        <p14:creationId xmlns:p14="http://schemas.microsoft.com/office/powerpoint/2010/main" val="367186016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229314"/>
            <a:ext cx="9171382" cy="4585691"/>
          </a:xfrm>
          <a:prstGeom prst="rect">
            <a:avLst/>
          </a:prstGeom>
        </p:spPr>
      </p:pic>
    </p:spTree>
    <p:extLst>
      <p:ext uri="{BB962C8B-B14F-4D97-AF65-F5344CB8AC3E}">
        <p14:creationId xmlns:p14="http://schemas.microsoft.com/office/powerpoint/2010/main" val="1560171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3958" y="306674"/>
            <a:ext cx="3320042" cy="509368"/>
          </a:xfrm>
        </p:spPr>
        <p:txBody>
          <a:bodyPr>
            <a:noAutofit/>
          </a:bodyPr>
          <a:lstStyle/>
          <a:p>
            <a:r>
              <a:rPr lang="en-US" sz="3000" dirty="0" smtClean="0"/>
              <a:t>Xamarin Designer for Android</a:t>
            </a:r>
            <a:endParaRPr lang="en-US" sz="3000" dirty="0"/>
          </a:p>
        </p:txBody>
      </p:sp>
      <p:sp>
        <p:nvSpPr>
          <p:cNvPr id="9" name="TextBox 8"/>
          <p:cNvSpPr txBox="1"/>
          <p:nvPr/>
        </p:nvSpPr>
        <p:spPr>
          <a:xfrm>
            <a:off x="5969000" y="1263747"/>
            <a:ext cx="3073400" cy="2862323"/>
          </a:xfrm>
          <a:prstGeom prst="rect">
            <a:avLst/>
          </a:prstGeom>
          <a:noFill/>
        </p:spPr>
        <p:txBody>
          <a:bodyPr wrap="square" rtlCol="0">
            <a:spAutoFit/>
          </a:bodyPr>
          <a:lstStyle/>
          <a:p>
            <a:r>
              <a:rPr lang="en-US" sz="1800" dirty="0" smtClean="0">
                <a:solidFill>
                  <a:srgbClr val="595959"/>
                </a:solidFill>
                <a:latin typeface="Helvetica Light"/>
                <a:cs typeface="Helvetica Light"/>
              </a:rPr>
              <a:t>Fully </a:t>
            </a:r>
            <a:r>
              <a:rPr lang="en-US" sz="1800" dirty="0">
                <a:solidFill>
                  <a:srgbClr val="595959"/>
                </a:solidFill>
                <a:latin typeface="Helvetica Light"/>
                <a:cs typeface="Helvetica Light"/>
              </a:rPr>
              <a:t>integrated into Xamarin Studio &amp; Visual Studio</a:t>
            </a:r>
          </a:p>
          <a:p>
            <a:endParaRPr lang="en-US" sz="1800" dirty="0" smtClean="0">
              <a:solidFill>
                <a:srgbClr val="595959"/>
              </a:solidFill>
              <a:latin typeface="Helvetica Light"/>
              <a:cs typeface="Helvetica Light"/>
            </a:endParaRPr>
          </a:p>
          <a:p>
            <a:r>
              <a:rPr lang="en-US" sz="1800" dirty="0" smtClean="0">
                <a:solidFill>
                  <a:srgbClr val="595959"/>
                </a:solidFill>
                <a:latin typeface="Helvetica Light"/>
                <a:cs typeface="Helvetica Light"/>
              </a:rPr>
              <a:t>Multi-resolution editing</a:t>
            </a:r>
          </a:p>
          <a:p>
            <a:endParaRPr lang="en-US" sz="1800" dirty="0">
              <a:solidFill>
                <a:srgbClr val="595959"/>
              </a:solidFill>
              <a:latin typeface="Helvetica Light"/>
              <a:cs typeface="Helvetica Light"/>
            </a:endParaRPr>
          </a:p>
          <a:p>
            <a:r>
              <a:rPr lang="en-US" sz="1800" dirty="0" smtClean="0">
                <a:solidFill>
                  <a:srgbClr val="595959"/>
                </a:solidFill>
                <a:latin typeface="Helvetica Light"/>
                <a:cs typeface="Helvetica Light"/>
              </a:rPr>
              <a:t>Easy switch between design and Android XML</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Shipping for over 2 </a:t>
            </a:r>
            <a:r>
              <a:rPr lang="en-US" sz="1800" dirty="0" smtClean="0">
                <a:solidFill>
                  <a:srgbClr val="595959"/>
                </a:solidFill>
                <a:latin typeface="Helvetica Light"/>
                <a:cs typeface="Helvetica Light"/>
              </a:rPr>
              <a:t>years</a:t>
            </a:r>
            <a:endParaRPr lang="en-US" sz="1800" dirty="0">
              <a:solidFill>
                <a:srgbClr val="595959"/>
              </a:solidFill>
              <a:latin typeface="Helvetica Light"/>
              <a:cs typeface="Helvetica Light"/>
            </a:endParaRPr>
          </a:p>
        </p:txBody>
      </p:sp>
      <p:pic>
        <p:nvPicPr>
          <p:cNvPr id="4" name="Picture 3" descr="Screen Shot 2014-05-28 at 11.02.37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236" y="940795"/>
            <a:ext cx="5569503" cy="3480939"/>
          </a:xfrm>
          <a:prstGeom prst="rect">
            <a:avLst/>
          </a:prstGeom>
        </p:spPr>
      </p:pic>
    </p:spTree>
    <p:extLst>
      <p:ext uri="{BB962C8B-B14F-4D97-AF65-F5344CB8AC3E}">
        <p14:creationId xmlns:p14="http://schemas.microsoft.com/office/powerpoint/2010/main" val="9457994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912" y="-253999"/>
            <a:ext cx="10807870" cy="5397499"/>
          </a:xfrm>
          <a:prstGeom prst="rect">
            <a:avLst/>
          </a:prstGeom>
        </p:spPr>
      </p:pic>
      <p:sp>
        <p:nvSpPr>
          <p:cNvPr id="2" name="Title 1"/>
          <p:cNvSpPr>
            <a:spLocks noGrp="1"/>
          </p:cNvSpPr>
          <p:nvPr>
            <p:ph type="title"/>
          </p:nvPr>
        </p:nvSpPr>
        <p:spPr>
          <a:xfrm>
            <a:off x="5823958" y="306674"/>
            <a:ext cx="3320042" cy="509368"/>
          </a:xfrm>
        </p:spPr>
        <p:txBody>
          <a:bodyPr>
            <a:noAutofit/>
          </a:bodyPr>
          <a:lstStyle/>
          <a:p>
            <a:r>
              <a:rPr lang="en-US" sz="3000" dirty="0" smtClean="0"/>
              <a:t>Xamarin Designer for iOS</a:t>
            </a:r>
            <a:endParaRPr lang="en-US" sz="3000" dirty="0"/>
          </a:p>
        </p:txBody>
      </p:sp>
      <p:sp>
        <p:nvSpPr>
          <p:cNvPr id="9" name="TextBox 8"/>
          <p:cNvSpPr txBox="1"/>
          <p:nvPr/>
        </p:nvSpPr>
        <p:spPr>
          <a:xfrm>
            <a:off x="5969000" y="1263747"/>
            <a:ext cx="3073400" cy="3693319"/>
          </a:xfrm>
          <a:prstGeom prst="rect">
            <a:avLst/>
          </a:prstGeom>
          <a:noFill/>
        </p:spPr>
        <p:txBody>
          <a:bodyPr wrap="square" rtlCol="0">
            <a:spAutoFit/>
          </a:bodyPr>
          <a:lstStyle/>
          <a:p>
            <a:r>
              <a:rPr lang="en-US" sz="1800" dirty="0">
                <a:solidFill>
                  <a:srgbClr val="595959"/>
                </a:solidFill>
                <a:latin typeface="Helvetica Light"/>
                <a:cs typeface="Helvetica Light"/>
              </a:rPr>
              <a:t>Fully integrated into Xamarin Studio &amp; Visual Studio</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iOS 6 &amp; 7 Storyboard support</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Intuitive event handling</a:t>
            </a:r>
            <a:br>
              <a:rPr lang="en-US" sz="1800" dirty="0">
                <a:solidFill>
                  <a:srgbClr val="595959"/>
                </a:solidFill>
                <a:latin typeface="Helvetica Light"/>
                <a:cs typeface="Helvetica Light"/>
              </a:rPr>
            </a:br>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Support for auto-layout</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Live preview of custom </a:t>
            </a:r>
            <a:r>
              <a:rPr lang="en-US" sz="1800" dirty="0" smtClean="0">
                <a:solidFill>
                  <a:srgbClr val="595959"/>
                </a:solidFill>
                <a:latin typeface="Helvetica Light"/>
                <a:cs typeface="Helvetica Light"/>
              </a:rPr>
              <a:t>controls</a:t>
            </a:r>
            <a:endParaRPr lang="en-US" sz="1800" dirty="0">
              <a:solidFill>
                <a:srgbClr val="595959"/>
              </a:solidFill>
              <a:latin typeface="Helvetica Light"/>
              <a:cs typeface="Helvetica Light"/>
            </a:endParaRPr>
          </a:p>
        </p:txBody>
      </p:sp>
      <p:pic>
        <p:nvPicPr>
          <p:cNvPr id="10" name="Picture 2" descr="Screen Shot 2014-05-15 at 5.02.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744" y="1622207"/>
            <a:ext cx="4751156" cy="29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959070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xamarin designer for ios visual studi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621507"/>
            <a:ext cx="8113148" cy="4191793"/>
          </a:xfrm>
          <a:prstGeom prst="rect">
            <a:avLst/>
          </a:prstGeom>
        </p:spPr>
      </p:pic>
      <p:sp>
        <p:nvSpPr>
          <p:cNvPr id="12" name="Title 11"/>
          <p:cNvSpPr>
            <a:spLocks noGrp="1"/>
          </p:cNvSpPr>
          <p:nvPr>
            <p:ph type="title"/>
          </p:nvPr>
        </p:nvSpPr>
        <p:spPr/>
        <p:txBody>
          <a:bodyPr>
            <a:noAutofit/>
          </a:bodyPr>
          <a:lstStyle/>
          <a:p>
            <a:r>
              <a:rPr lang="en-US" sz="3200" dirty="0" smtClean="0">
                <a:solidFill>
                  <a:srgbClr val="1F497D"/>
                </a:solidFill>
              </a:rPr>
              <a:t>Xamarin Designer in Action</a:t>
            </a:r>
            <a:endParaRPr lang="en-US" sz="3200" dirty="0">
              <a:solidFill>
                <a:srgbClr val="1F497D"/>
              </a:solidFill>
            </a:endParaRPr>
          </a:p>
        </p:txBody>
      </p:sp>
      <p:pic>
        <p:nvPicPr>
          <p:cNvPr id="4"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44700" y="1090612"/>
            <a:ext cx="4940300" cy="3087688"/>
          </a:xfrm>
          <a:prstGeom prst="rect">
            <a:avLst/>
          </a:prstGeom>
        </p:spPr>
      </p:pic>
    </p:spTree>
    <p:extLst>
      <p:ext uri="{BB962C8B-B14F-4D97-AF65-F5344CB8AC3E}">
        <p14:creationId xmlns:p14="http://schemas.microsoft.com/office/powerpoint/2010/main" val="51183828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remove"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solidFill>
                  <a:srgbClr val="1F497D"/>
                </a:solidFill>
              </a:rPr>
              <a:t>DEMO</a:t>
            </a:r>
            <a:endParaRPr lang="en-US" sz="6600" dirty="0">
              <a:solidFill>
                <a:srgbClr val="1F497D"/>
              </a:solidFill>
            </a:endParaRPr>
          </a:p>
        </p:txBody>
      </p:sp>
    </p:spTree>
    <p:extLst>
      <p:ext uri="{BB962C8B-B14F-4D97-AF65-F5344CB8AC3E}">
        <p14:creationId xmlns:p14="http://schemas.microsoft.com/office/powerpoint/2010/main" val="60622990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216BAB"/>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9713"/>
            <a:ext cx="8229600" cy="395287"/>
          </a:xfrm>
        </p:spPr>
        <p:txBody>
          <a:bodyPr>
            <a:normAutofit fontScale="90000"/>
          </a:bodyPr>
          <a:lstStyle/>
          <a:p>
            <a:r>
              <a:rPr lang="en-US" dirty="0" smtClean="0"/>
              <a:t>Portable Class Libraries</a:t>
            </a:r>
            <a:endParaRPr lang="en-US" dirty="0"/>
          </a:p>
        </p:txBody>
      </p:sp>
      <p:pic>
        <p:nvPicPr>
          <p:cNvPr id="4" name="Picture 3"/>
          <p:cNvPicPr>
            <a:picLocks noChangeAspect="1"/>
          </p:cNvPicPr>
          <p:nvPr/>
        </p:nvPicPr>
        <p:blipFill>
          <a:blip r:embed="rId3"/>
          <a:stretch>
            <a:fillRect/>
          </a:stretch>
        </p:blipFill>
        <p:spPr>
          <a:xfrm>
            <a:off x="386871" y="0"/>
            <a:ext cx="8349204" cy="5382443"/>
          </a:xfrm>
          <a:prstGeom prst="rect">
            <a:avLst/>
          </a:prstGeom>
        </p:spPr>
      </p:pic>
    </p:spTree>
    <p:extLst>
      <p:ext uri="{BB962C8B-B14F-4D97-AF65-F5344CB8AC3E}">
        <p14:creationId xmlns:p14="http://schemas.microsoft.com/office/powerpoint/2010/main" val="18986874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Xamarin + Xamarin.Forms</a:t>
            </a:r>
            <a:endParaRPr lang="en-US" sz="3200" dirty="0"/>
          </a:p>
        </p:txBody>
      </p:sp>
      <p:pic>
        <p:nvPicPr>
          <p:cNvPr id="10" name="Picture 9"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665111"/>
            <a:ext cx="4147275" cy="2762763"/>
          </a:xfrm>
          <a:prstGeom prst="rect">
            <a:avLst/>
          </a:prstGeom>
        </p:spPr>
      </p:pic>
      <p:pic>
        <p:nvPicPr>
          <p:cNvPr id="11" name="Picture 10"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12" name="TextBox 26"/>
          <p:cNvSpPr txBox="1">
            <a:spLocks noChangeArrowheads="1"/>
          </p:cNvSpPr>
          <p:nvPr/>
        </p:nvSpPr>
        <p:spPr bwMode="auto">
          <a:xfrm>
            <a:off x="4683459" y="812094"/>
            <a:ext cx="414727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With </a:t>
            </a:r>
            <a:r>
              <a:rPr lang="en-US" sz="1600" dirty="0" err="1">
                <a:solidFill>
                  <a:srgbClr val="595959"/>
                </a:solidFill>
                <a:latin typeface="Helvetica Light"/>
                <a:cs typeface="Helvetica Light"/>
              </a:rPr>
              <a:t>Xamarin.Forms</a:t>
            </a:r>
            <a:r>
              <a:rPr lang="en-US" sz="1600" dirty="0">
                <a:solidFill>
                  <a:srgbClr val="595959"/>
                </a:solidFill>
                <a:latin typeface="Helvetica Light"/>
                <a:cs typeface="Helvetica Light"/>
              </a:rPr>
              <a:t>: </a:t>
            </a:r>
            <a:endParaRPr lang="en-US" sz="1600" dirty="0" smtClean="0">
              <a:solidFill>
                <a:srgbClr val="595959"/>
              </a:solidFill>
              <a:latin typeface="Helvetica Light"/>
              <a:cs typeface="Helvetica Light"/>
            </a:endParaRPr>
          </a:p>
          <a:p>
            <a:pPr algn="ctr" eaLnBrk="1" hangingPunct="1">
              <a:lnSpc>
                <a:spcPct val="130000"/>
              </a:lnSpc>
            </a:pPr>
            <a:r>
              <a:rPr lang="en-US" sz="1600" dirty="0" smtClean="0">
                <a:solidFill>
                  <a:srgbClr val="595959"/>
                </a:solidFill>
                <a:latin typeface="Helvetica Light"/>
                <a:cs typeface="Helvetica Light"/>
              </a:rPr>
              <a:t>more </a:t>
            </a:r>
            <a:r>
              <a:rPr lang="en-US" sz="1600" dirty="0">
                <a:solidFill>
                  <a:srgbClr val="595959"/>
                </a:solidFill>
                <a:latin typeface="Helvetica Light"/>
                <a:cs typeface="Helvetica Light"/>
              </a:rPr>
              <a:t>code-</a:t>
            </a:r>
            <a:r>
              <a:rPr lang="en-US" sz="1600" dirty="0" smtClean="0">
                <a:solidFill>
                  <a:srgbClr val="595959"/>
                </a:solidFill>
                <a:latin typeface="Helvetica Light"/>
                <a:cs typeface="Helvetica Light"/>
              </a:rPr>
              <a:t>sharing, native controls</a:t>
            </a:r>
            <a:endParaRPr lang="en-US" sz="1600" dirty="0">
              <a:solidFill>
                <a:srgbClr val="595959"/>
              </a:solidFill>
              <a:latin typeface="Helvetica Light"/>
              <a:cs typeface="Helvetica Light"/>
            </a:endParaRPr>
          </a:p>
        </p:txBody>
      </p:sp>
      <p:sp>
        <p:nvSpPr>
          <p:cNvPr id="13" name="TextBox 31"/>
          <p:cNvSpPr txBox="1">
            <a:spLocks noChangeArrowheads="1"/>
          </p:cNvSpPr>
          <p:nvPr/>
        </p:nvSpPr>
        <p:spPr bwMode="auto">
          <a:xfrm>
            <a:off x="266700" y="934332"/>
            <a:ext cx="4147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Traditional Xamarin approach</a:t>
            </a:r>
          </a:p>
        </p:txBody>
      </p:sp>
      <p:sp>
        <p:nvSpPr>
          <p:cNvPr id="3" name="Rectangle 2"/>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Tree>
    <p:extLst>
      <p:ext uri="{BB962C8B-B14F-4D97-AF65-F5344CB8AC3E}">
        <p14:creationId xmlns:p14="http://schemas.microsoft.com/office/powerpoint/2010/main" val="2424857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Xamarin + </a:t>
            </a:r>
            <a:r>
              <a:rPr lang="en-US" sz="3200" dirty="0" err="1" smtClean="0">
                <a:solidFill>
                  <a:srgbClr val="1F497D"/>
                </a:solidFill>
              </a:rPr>
              <a:t>Xamarin.Forms</a:t>
            </a:r>
            <a:endParaRPr lang="en-US" sz="3200" dirty="0">
              <a:solidFill>
                <a:srgbClr val="1F497D"/>
              </a:solidFill>
            </a:endParaRPr>
          </a:p>
        </p:txBody>
      </p:sp>
      <p:pic>
        <p:nvPicPr>
          <p:cNvPr id="8" name="Picture 7"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
        <p:nvSpPr>
          <p:cNvPr id="3" name="Rectangle 2"/>
          <p:cNvSpPr/>
          <p:nvPr/>
        </p:nvSpPr>
        <p:spPr>
          <a:xfrm>
            <a:off x="111459" y="1294726"/>
            <a:ext cx="4572000" cy="2554545"/>
          </a:xfrm>
          <a:prstGeom prst="rect">
            <a:avLst/>
          </a:prstGeom>
        </p:spPr>
        <p:txBody>
          <a:bodyPr>
            <a:spAutoFit/>
          </a:bodyPr>
          <a:lstStyle/>
          <a:p>
            <a:r>
              <a:rPr lang="en-US" sz="2000" dirty="0">
                <a:solidFill>
                  <a:srgbClr val="595959"/>
                </a:solidFill>
                <a:latin typeface="Helvetica Light"/>
                <a:cs typeface="Helvetica Light"/>
              </a:rPr>
              <a:t>Quickly and easily build native user interfaces using shared code</a:t>
            </a:r>
          </a:p>
          <a:p>
            <a:endParaRPr lang="en-US" sz="2000" dirty="0">
              <a:solidFill>
                <a:srgbClr val="595959"/>
              </a:solidFill>
              <a:latin typeface="Helvetica Light"/>
              <a:cs typeface="Helvetica Light"/>
            </a:endParaRPr>
          </a:p>
          <a:p>
            <a:r>
              <a:rPr lang="en-US" sz="2000" dirty="0">
                <a:solidFill>
                  <a:srgbClr val="595959"/>
                </a:solidFill>
                <a:latin typeface="Helvetica Light"/>
                <a:cs typeface="Helvetica Light"/>
              </a:rPr>
              <a:t>Xamarin.Forms elements map to native controls and behaviors</a:t>
            </a:r>
          </a:p>
          <a:p>
            <a:endParaRPr lang="en-US" sz="2000" dirty="0">
              <a:solidFill>
                <a:srgbClr val="595959"/>
              </a:solidFill>
              <a:latin typeface="Helvetica Light"/>
              <a:cs typeface="Helvetica Light"/>
            </a:endParaRPr>
          </a:p>
          <a:p>
            <a:r>
              <a:rPr lang="en-US" sz="2000" dirty="0">
                <a:solidFill>
                  <a:srgbClr val="595959"/>
                </a:solidFill>
                <a:latin typeface="Helvetica Light"/>
                <a:cs typeface="Helvetica Light"/>
              </a:rPr>
              <a:t>Mix-and-match Xamarin.Forms with native </a:t>
            </a:r>
            <a:r>
              <a:rPr lang="en-US" sz="2000" dirty="0" smtClean="0">
                <a:solidFill>
                  <a:srgbClr val="595959"/>
                </a:solidFill>
                <a:latin typeface="Helvetica Light"/>
                <a:cs typeface="Helvetica Light"/>
              </a:rPr>
              <a:t>APIs</a:t>
            </a: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1639169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Pages</a:t>
            </a:r>
            <a:endParaRPr lang="en-US" sz="3200" dirty="0">
              <a:solidFill>
                <a:srgbClr val="1F497D"/>
              </a:solidFill>
            </a:endParaRPr>
          </a:p>
        </p:txBody>
      </p:sp>
      <p:pic>
        <p:nvPicPr>
          <p:cNvPr id="5" name="Picture 4"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193" y="1534836"/>
            <a:ext cx="6620387" cy="2116642"/>
          </a:xfrm>
          <a:prstGeom prst="rect">
            <a:avLst/>
          </a:prstGeom>
        </p:spPr>
      </p:pic>
      <p:sp>
        <p:nvSpPr>
          <p:cNvPr id="11" name="TextBox 10"/>
          <p:cNvSpPr txBox="1"/>
          <p:nvPr/>
        </p:nvSpPr>
        <p:spPr>
          <a:xfrm>
            <a:off x="1532193" y="3528367"/>
            <a:ext cx="1261807"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Content</a:t>
            </a:r>
            <a:endParaRPr lang="en-US" sz="1000" dirty="0">
              <a:solidFill>
                <a:srgbClr val="979E9F"/>
              </a:solidFill>
              <a:latin typeface="Helvetica"/>
              <a:cs typeface="Helvetica"/>
            </a:endParaRPr>
          </a:p>
        </p:txBody>
      </p:sp>
      <p:sp>
        <p:nvSpPr>
          <p:cNvPr id="13" name="TextBox 12"/>
          <p:cNvSpPr txBox="1"/>
          <p:nvPr/>
        </p:nvSpPr>
        <p:spPr>
          <a:xfrm>
            <a:off x="2990645" y="3528367"/>
            <a:ext cx="966840"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MasterDetail</a:t>
            </a:r>
            <a:endParaRPr lang="en-US" sz="1000" dirty="0">
              <a:solidFill>
                <a:srgbClr val="979E9F"/>
              </a:solidFill>
              <a:latin typeface="Helvetica"/>
              <a:cs typeface="Helvetica"/>
            </a:endParaRPr>
          </a:p>
        </p:txBody>
      </p:sp>
      <p:sp>
        <p:nvSpPr>
          <p:cNvPr id="14" name="TextBox 13"/>
          <p:cNvSpPr txBox="1"/>
          <p:nvPr/>
        </p:nvSpPr>
        <p:spPr>
          <a:xfrm>
            <a:off x="429833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Navigation</a:t>
            </a:r>
            <a:endParaRPr lang="en-US" sz="1000" dirty="0">
              <a:solidFill>
                <a:srgbClr val="979E9F"/>
              </a:solidFill>
              <a:latin typeface="Helvetica"/>
              <a:cs typeface="Helvetica"/>
            </a:endParaRPr>
          </a:p>
        </p:txBody>
      </p:sp>
      <p:sp>
        <p:nvSpPr>
          <p:cNvPr id="15" name="TextBox 14"/>
          <p:cNvSpPr txBox="1"/>
          <p:nvPr/>
        </p:nvSpPr>
        <p:spPr>
          <a:xfrm>
            <a:off x="561749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Tabbed</a:t>
            </a:r>
            <a:endParaRPr lang="en-US" sz="1000" dirty="0">
              <a:solidFill>
                <a:srgbClr val="979E9F"/>
              </a:solidFill>
              <a:latin typeface="Helvetica"/>
              <a:cs typeface="Helvetica"/>
            </a:endParaRPr>
          </a:p>
        </p:txBody>
      </p:sp>
      <p:sp>
        <p:nvSpPr>
          <p:cNvPr id="16" name="TextBox 15"/>
          <p:cNvSpPr txBox="1"/>
          <p:nvPr/>
        </p:nvSpPr>
        <p:spPr>
          <a:xfrm>
            <a:off x="6933379"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Carousel</a:t>
            </a:r>
            <a:endParaRPr lang="en-US" sz="1000" dirty="0">
              <a:solidFill>
                <a:srgbClr val="979E9F"/>
              </a:solidFill>
              <a:latin typeface="Helvetica"/>
              <a:cs typeface="Helvetica"/>
            </a:endParaRPr>
          </a:p>
        </p:txBody>
      </p:sp>
      <p:pic>
        <p:nvPicPr>
          <p:cNvPr id="17" name="Picture 16"/>
          <p:cNvPicPr>
            <a:picLocks noChangeAspect="1"/>
          </p:cNvPicPr>
          <p:nvPr/>
        </p:nvPicPr>
        <p:blipFill>
          <a:blip r:embed="rId4"/>
          <a:stretch>
            <a:fillRect/>
          </a:stretch>
        </p:blipFill>
        <p:spPr>
          <a:xfrm>
            <a:off x="7005478" y="1874523"/>
            <a:ext cx="831403" cy="1408457"/>
          </a:xfrm>
          <a:prstGeom prst="rect">
            <a:avLst/>
          </a:prstGeom>
        </p:spPr>
      </p:pic>
    </p:spTree>
    <p:extLst>
      <p:ext uri="{BB962C8B-B14F-4D97-AF65-F5344CB8AC3E}">
        <p14:creationId xmlns:p14="http://schemas.microsoft.com/office/powerpoint/2010/main" val="3175385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Layouts</a:t>
            </a:r>
            <a:endParaRPr lang="en-US" sz="3200" dirty="0">
              <a:solidFill>
                <a:srgbClr val="1F497D"/>
              </a:solidFill>
            </a:endParaRPr>
          </a:p>
        </p:txBody>
      </p:sp>
      <p:pic>
        <p:nvPicPr>
          <p:cNvPr id="7" name="Picture 6"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81" y="1568616"/>
            <a:ext cx="8816438" cy="2006269"/>
          </a:xfrm>
          <a:prstGeom prst="rect">
            <a:avLst/>
          </a:prstGeom>
        </p:spPr>
      </p:pic>
      <p:sp>
        <p:nvSpPr>
          <p:cNvPr id="21" name="TextBox 20"/>
          <p:cNvSpPr txBox="1"/>
          <p:nvPr/>
        </p:nvSpPr>
        <p:spPr>
          <a:xfrm>
            <a:off x="335936"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Stack</a:t>
            </a:r>
            <a:endParaRPr lang="en-US" sz="1000" dirty="0">
              <a:solidFill>
                <a:srgbClr val="979E9F"/>
              </a:solidFill>
              <a:latin typeface="Helvetica"/>
              <a:cs typeface="Helvetica"/>
            </a:endParaRPr>
          </a:p>
        </p:txBody>
      </p:sp>
      <p:sp>
        <p:nvSpPr>
          <p:cNvPr id="5" name="TextBox 4"/>
          <p:cNvSpPr txBox="1"/>
          <p:nvPr/>
        </p:nvSpPr>
        <p:spPr>
          <a:xfrm>
            <a:off x="1586271"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Absolute</a:t>
            </a:r>
            <a:endParaRPr lang="en-US" sz="1000" dirty="0">
              <a:solidFill>
                <a:srgbClr val="979E9F"/>
              </a:solidFill>
              <a:latin typeface="Helvetica"/>
              <a:cs typeface="Helvetica"/>
            </a:endParaRPr>
          </a:p>
        </p:txBody>
      </p:sp>
      <p:sp>
        <p:nvSpPr>
          <p:cNvPr id="6" name="TextBox 5"/>
          <p:cNvSpPr txBox="1"/>
          <p:nvPr/>
        </p:nvSpPr>
        <p:spPr>
          <a:xfrm>
            <a:off x="2839885"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Relative</a:t>
            </a:r>
            <a:endParaRPr lang="en-US" sz="1000" dirty="0">
              <a:solidFill>
                <a:srgbClr val="979E9F"/>
              </a:solidFill>
              <a:latin typeface="Helvetica"/>
              <a:cs typeface="Helvetica"/>
            </a:endParaRPr>
          </a:p>
        </p:txBody>
      </p:sp>
      <p:sp>
        <p:nvSpPr>
          <p:cNvPr id="8" name="TextBox 7"/>
          <p:cNvSpPr txBox="1"/>
          <p:nvPr/>
        </p:nvSpPr>
        <p:spPr>
          <a:xfrm>
            <a:off x="4085304"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Grid</a:t>
            </a:r>
            <a:endParaRPr lang="en-US" sz="1000" dirty="0">
              <a:solidFill>
                <a:srgbClr val="979E9F"/>
              </a:solidFill>
              <a:latin typeface="Helvetica"/>
              <a:cs typeface="Helvetica"/>
            </a:endParaRPr>
          </a:p>
        </p:txBody>
      </p:sp>
      <p:sp>
        <p:nvSpPr>
          <p:cNvPr id="9" name="TextBox 8"/>
          <p:cNvSpPr txBox="1"/>
          <p:nvPr/>
        </p:nvSpPr>
        <p:spPr>
          <a:xfrm>
            <a:off x="5338917"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ContentView</a:t>
            </a:r>
            <a:endParaRPr lang="en-US" sz="1000" dirty="0">
              <a:solidFill>
                <a:srgbClr val="979E9F"/>
              </a:solidFill>
              <a:latin typeface="Helvetica"/>
              <a:cs typeface="Helvetica"/>
            </a:endParaRPr>
          </a:p>
        </p:txBody>
      </p:sp>
      <p:sp>
        <p:nvSpPr>
          <p:cNvPr id="10" name="TextBox 9"/>
          <p:cNvSpPr txBox="1"/>
          <p:nvPr/>
        </p:nvSpPr>
        <p:spPr>
          <a:xfrm>
            <a:off x="6592530"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ScrollView</a:t>
            </a:r>
            <a:endParaRPr lang="en-US" sz="1000" dirty="0">
              <a:solidFill>
                <a:srgbClr val="979E9F"/>
              </a:solidFill>
              <a:latin typeface="Helvetica"/>
              <a:cs typeface="Helvetica"/>
            </a:endParaRPr>
          </a:p>
        </p:txBody>
      </p:sp>
      <p:sp>
        <p:nvSpPr>
          <p:cNvPr id="11" name="TextBox 10"/>
          <p:cNvSpPr txBox="1"/>
          <p:nvPr/>
        </p:nvSpPr>
        <p:spPr>
          <a:xfrm>
            <a:off x="7842867"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Frame</a:t>
            </a:r>
            <a:endParaRPr lang="en-US" sz="1000" dirty="0">
              <a:solidFill>
                <a:srgbClr val="979E9F"/>
              </a:solidFill>
              <a:latin typeface="Helvetica"/>
              <a:cs typeface="Helvetica"/>
            </a:endParaRPr>
          </a:p>
        </p:txBody>
      </p:sp>
    </p:spTree>
    <p:extLst>
      <p:ext uri="{BB962C8B-B14F-4D97-AF65-F5344CB8AC3E}">
        <p14:creationId xmlns:p14="http://schemas.microsoft.com/office/powerpoint/2010/main" val="182868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00"/>
                                        <p:tgtEl>
                                          <p:spTgt spid="21"/>
                                        </p:tgtEl>
                                      </p:cBhvr>
                                    </p:animEffect>
                                  </p:childTnLst>
                                </p:cTn>
                              </p:par>
                            </p:childTnLst>
                          </p:cTn>
                        </p:par>
                        <p:par>
                          <p:cTn id="12" fill="hold">
                            <p:stCondLst>
                              <p:cond delay="12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
                                        <p:tgtEl>
                                          <p:spTgt spid="5"/>
                                        </p:tgtEl>
                                      </p:cBhvr>
                                    </p:animEffect>
                                  </p:childTnLst>
                                </p:cTn>
                              </p:par>
                            </p:childTnLst>
                          </p:cTn>
                        </p:par>
                        <p:par>
                          <p:cTn id="16" fill="hold">
                            <p:stCondLst>
                              <p:cond delay="14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childTnLst>
                          </p:cTn>
                        </p:par>
                        <p:par>
                          <p:cTn id="20" fill="hold">
                            <p:stCondLst>
                              <p:cond delay="16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
                                        <p:tgtEl>
                                          <p:spTgt spid="8"/>
                                        </p:tgtEl>
                                      </p:cBhvr>
                                    </p:animEffect>
                                  </p:childTnLst>
                                </p:cTn>
                              </p:par>
                            </p:childTnLst>
                          </p:cTn>
                        </p:par>
                        <p:par>
                          <p:cTn id="24" fill="hold">
                            <p:stCondLst>
                              <p:cond delay="18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
                                        <p:tgtEl>
                                          <p:spTgt spid="9"/>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
                                        <p:tgtEl>
                                          <p:spTgt spid="10"/>
                                        </p:tgtEl>
                                      </p:cBhvr>
                                    </p:animEffect>
                                  </p:childTnLst>
                                </p:cTn>
                              </p:par>
                            </p:childTnLst>
                          </p:cTn>
                        </p:par>
                        <p:par>
                          <p:cTn id="32" fill="hold">
                            <p:stCondLst>
                              <p:cond delay="22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P spid="8" grpId="0"/>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Controls</a:t>
            </a:r>
            <a:endParaRPr lang="en-US" sz="3200" dirty="0">
              <a:solidFill>
                <a:srgbClr val="1F497D"/>
              </a:solidFill>
            </a:endParaRPr>
          </a:p>
        </p:txBody>
      </p:sp>
      <p:sp>
        <p:nvSpPr>
          <p:cNvPr id="3" name="Rounded Rectangle 2"/>
          <p:cNvSpPr/>
          <p:nvPr/>
        </p:nvSpPr>
        <p:spPr>
          <a:xfrm>
            <a:off x="367071"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ActivityIndicator</a:t>
            </a:r>
            <a:endParaRPr lang="en-US" sz="1400" dirty="0">
              <a:solidFill>
                <a:schemeClr val="tx1"/>
              </a:solidFill>
              <a:latin typeface="Helvetica Light"/>
              <a:cs typeface="Helvetica Light"/>
            </a:endParaRPr>
          </a:p>
        </p:txBody>
      </p:sp>
      <p:sp>
        <p:nvSpPr>
          <p:cNvPr id="11" name="Rounded Rectangle 10"/>
          <p:cNvSpPr/>
          <p:nvPr/>
        </p:nvSpPr>
        <p:spPr>
          <a:xfrm>
            <a:off x="2080752"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BoxView</a:t>
            </a:r>
            <a:endParaRPr lang="en-US" sz="1400" dirty="0">
              <a:solidFill>
                <a:schemeClr val="tx1"/>
              </a:solidFill>
              <a:latin typeface="Helvetica Light"/>
              <a:cs typeface="Helvetica Light"/>
            </a:endParaRPr>
          </a:p>
        </p:txBody>
      </p:sp>
      <p:sp>
        <p:nvSpPr>
          <p:cNvPr id="12" name="Rounded Rectangle 11"/>
          <p:cNvSpPr/>
          <p:nvPr/>
        </p:nvSpPr>
        <p:spPr>
          <a:xfrm>
            <a:off x="3794433"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Button</a:t>
            </a:r>
            <a:endParaRPr lang="en-US" sz="1400" dirty="0">
              <a:solidFill>
                <a:schemeClr val="tx1"/>
              </a:solidFill>
              <a:latin typeface="Helvetica Light"/>
              <a:cs typeface="Helvetica Light"/>
            </a:endParaRPr>
          </a:p>
        </p:txBody>
      </p:sp>
      <p:sp>
        <p:nvSpPr>
          <p:cNvPr id="13" name="Rounded Rectangle 12"/>
          <p:cNvSpPr/>
          <p:nvPr/>
        </p:nvSpPr>
        <p:spPr>
          <a:xfrm>
            <a:off x="550811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DatePicker</a:t>
            </a:r>
            <a:endParaRPr lang="en-US" sz="1400" dirty="0">
              <a:solidFill>
                <a:schemeClr val="tx1"/>
              </a:solidFill>
              <a:latin typeface="Helvetica Light"/>
              <a:cs typeface="Helvetica Light"/>
            </a:endParaRPr>
          </a:p>
        </p:txBody>
      </p:sp>
      <p:sp>
        <p:nvSpPr>
          <p:cNvPr id="14" name="Rounded Rectangle 13"/>
          <p:cNvSpPr/>
          <p:nvPr/>
        </p:nvSpPr>
        <p:spPr>
          <a:xfrm>
            <a:off x="722179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Editor</a:t>
            </a:r>
            <a:endParaRPr lang="en-US" sz="1400" dirty="0">
              <a:solidFill>
                <a:schemeClr val="tx1"/>
              </a:solidFill>
              <a:latin typeface="Helvetica Light"/>
              <a:cs typeface="Helvetica Light"/>
            </a:endParaRPr>
          </a:p>
        </p:txBody>
      </p:sp>
      <p:sp>
        <p:nvSpPr>
          <p:cNvPr id="15" name="Rounded Rectangle 14"/>
          <p:cNvSpPr/>
          <p:nvPr/>
        </p:nvSpPr>
        <p:spPr>
          <a:xfrm>
            <a:off x="367071"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Entry</a:t>
            </a:r>
            <a:endParaRPr lang="en-US" sz="1400" dirty="0">
              <a:solidFill>
                <a:schemeClr val="tx1"/>
              </a:solidFill>
              <a:latin typeface="Helvetica Light"/>
              <a:cs typeface="Helvetica Light"/>
            </a:endParaRPr>
          </a:p>
        </p:txBody>
      </p:sp>
      <p:sp>
        <p:nvSpPr>
          <p:cNvPr id="16" name="Rounded Rectangle 15"/>
          <p:cNvSpPr/>
          <p:nvPr/>
        </p:nvSpPr>
        <p:spPr>
          <a:xfrm>
            <a:off x="2080752"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Image</a:t>
            </a:r>
            <a:endParaRPr lang="en-US" sz="1400" dirty="0">
              <a:solidFill>
                <a:schemeClr val="tx1"/>
              </a:solidFill>
              <a:latin typeface="Helvetica Light"/>
              <a:cs typeface="Helvetica Light"/>
            </a:endParaRPr>
          </a:p>
        </p:txBody>
      </p:sp>
      <p:sp>
        <p:nvSpPr>
          <p:cNvPr id="17" name="Rounded Rectangle 16"/>
          <p:cNvSpPr/>
          <p:nvPr/>
        </p:nvSpPr>
        <p:spPr>
          <a:xfrm>
            <a:off x="3794433"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Label</a:t>
            </a:r>
            <a:endParaRPr lang="en-US" sz="1400" dirty="0">
              <a:solidFill>
                <a:schemeClr val="tx1"/>
              </a:solidFill>
              <a:latin typeface="Helvetica Light"/>
              <a:cs typeface="Helvetica Light"/>
            </a:endParaRPr>
          </a:p>
        </p:txBody>
      </p:sp>
      <p:sp>
        <p:nvSpPr>
          <p:cNvPr id="18" name="Rounded Rectangle 17"/>
          <p:cNvSpPr/>
          <p:nvPr/>
        </p:nvSpPr>
        <p:spPr>
          <a:xfrm>
            <a:off x="550811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ListView</a:t>
            </a:r>
            <a:endParaRPr lang="en-US" sz="1400" dirty="0">
              <a:solidFill>
                <a:schemeClr val="tx1"/>
              </a:solidFill>
              <a:latin typeface="Helvetica Light"/>
              <a:cs typeface="Helvetica Light"/>
            </a:endParaRPr>
          </a:p>
        </p:txBody>
      </p:sp>
      <p:sp>
        <p:nvSpPr>
          <p:cNvPr id="19" name="Rounded Rectangle 18"/>
          <p:cNvSpPr/>
          <p:nvPr/>
        </p:nvSpPr>
        <p:spPr>
          <a:xfrm>
            <a:off x="722179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Map</a:t>
            </a:r>
            <a:endParaRPr lang="en-US" sz="1400" dirty="0">
              <a:solidFill>
                <a:schemeClr val="tx1"/>
              </a:solidFill>
              <a:latin typeface="Helvetica Light"/>
              <a:cs typeface="Helvetica Light"/>
            </a:endParaRPr>
          </a:p>
        </p:txBody>
      </p:sp>
      <p:sp>
        <p:nvSpPr>
          <p:cNvPr id="20" name="Rounded Rectangle 19"/>
          <p:cNvSpPr/>
          <p:nvPr/>
        </p:nvSpPr>
        <p:spPr>
          <a:xfrm>
            <a:off x="367071"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OpenGLView</a:t>
            </a:r>
            <a:endParaRPr lang="en-US" sz="1400" dirty="0">
              <a:solidFill>
                <a:schemeClr val="tx1"/>
              </a:solidFill>
              <a:latin typeface="Helvetica Light"/>
              <a:cs typeface="Helvetica Light"/>
            </a:endParaRPr>
          </a:p>
        </p:txBody>
      </p:sp>
      <p:sp>
        <p:nvSpPr>
          <p:cNvPr id="21" name="Rounded Rectangle 20"/>
          <p:cNvSpPr/>
          <p:nvPr/>
        </p:nvSpPr>
        <p:spPr>
          <a:xfrm>
            <a:off x="2080752"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Picker</a:t>
            </a:r>
            <a:endParaRPr lang="en-US" sz="1400" dirty="0">
              <a:solidFill>
                <a:schemeClr val="tx1"/>
              </a:solidFill>
              <a:latin typeface="Helvetica Light"/>
              <a:cs typeface="Helvetica Light"/>
            </a:endParaRPr>
          </a:p>
        </p:txBody>
      </p:sp>
      <p:sp>
        <p:nvSpPr>
          <p:cNvPr id="22" name="Rounded Rectangle 21"/>
          <p:cNvSpPr/>
          <p:nvPr/>
        </p:nvSpPr>
        <p:spPr>
          <a:xfrm>
            <a:off x="3794433"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ProgressBar</a:t>
            </a:r>
            <a:endParaRPr lang="en-US" sz="1400" dirty="0">
              <a:solidFill>
                <a:schemeClr val="tx1"/>
              </a:solidFill>
              <a:latin typeface="Helvetica Light"/>
              <a:cs typeface="Helvetica Light"/>
            </a:endParaRPr>
          </a:p>
        </p:txBody>
      </p:sp>
      <p:sp>
        <p:nvSpPr>
          <p:cNvPr id="23" name="Rounded Rectangle 22"/>
          <p:cNvSpPr/>
          <p:nvPr/>
        </p:nvSpPr>
        <p:spPr>
          <a:xfrm>
            <a:off x="550811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SearchBar</a:t>
            </a:r>
            <a:endParaRPr lang="en-US" sz="1400" dirty="0">
              <a:solidFill>
                <a:schemeClr val="tx1"/>
              </a:solidFill>
              <a:latin typeface="Helvetica Light"/>
              <a:cs typeface="Helvetica Light"/>
            </a:endParaRPr>
          </a:p>
        </p:txBody>
      </p:sp>
      <p:sp>
        <p:nvSpPr>
          <p:cNvPr id="24" name="Rounded Rectangle 23"/>
          <p:cNvSpPr/>
          <p:nvPr/>
        </p:nvSpPr>
        <p:spPr>
          <a:xfrm>
            <a:off x="722179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Slider</a:t>
            </a:r>
            <a:endParaRPr lang="en-US" sz="1400" dirty="0">
              <a:solidFill>
                <a:schemeClr val="tx1"/>
              </a:solidFill>
              <a:latin typeface="Helvetica Light"/>
              <a:cs typeface="Helvetica Light"/>
            </a:endParaRPr>
          </a:p>
        </p:txBody>
      </p:sp>
      <p:sp>
        <p:nvSpPr>
          <p:cNvPr id="25" name="Rounded Rectangle 24"/>
          <p:cNvSpPr/>
          <p:nvPr/>
        </p:nvSpPr>
        <p:spPr>
          <a:xfrm>
            <a:off x="367071"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Stepper</a:t>
            </a:r>
            <a:endParaRPr lang="en-US" sz="1400" dirty="0">
              <a:solidFill>
                <a:schemeClr val="tx1"/>
              </a:solidFill>
              <a:latin typeface="Helvetica Light"/>
              <a:cs typeface="Helvetica Light"/>
            </a:endParaRPr>
          </a:p>
        </p:txBody>
      </p:sp>
      <p:sp>
        <p:nvSpPr>
          <p:cNvPr id="26" name="Rounded Rectangle 25"/>
          <p:cNvSpPr/>
          <p:nvPr/>
        </p:nvSpPr>
        <p:spPr>
          <a:xfrm>
            <a:off x="2080752"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TableView</a:t>
            </a:r>
            <a:endParaRPr lang="en-US" sz="1400" dirty="0">
              <a:solidFill>
                <a:schemeClr val="tx1"/>
              </a:solidFill>
              <a:latin typeface="Helvetica Light"/>
              <a:cs typeface="Helvetica Light"/>
            </a:endParaRPr>
          </a:p>
        </p:txBody>
      </p:sp>
      <p:sp>
        <p:nvSpPr>
          <p:cNvPr id="27" name="Rounded Rectangle 26"/>
          <p:cNvSpPr/>
          <p:nvPr/>
        </p:nvSpPr>
        <p:spPr>
          <a:xfrm>
            <a:off x="3794433"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TimePicker</a:t>
            </a:r>
            <a:endParaRPr lang="en-US" sz="1400" dirty="0">
              <a:solidFill>
                <a:schemeClr val="tx1"/>
              </a:solidFill>
              <a:latin typeface="Helvetica Light"/>
              <a:cs typeface="Helvetica Light"/>
            </a:endParaRPr>
          </a:p>
        </p:txBody>
      </p:sp>
      <p:sp>
        <p:nvSpPr>
          <p:cNvPr id="28" name="Rounded Rectangle 27"/>
          <p:cNvSpPr/>
          <p:nvPr/>
        </p:nvSpPr>
        <p:spPr>
          <a:xfrm>
            <a:off x="550811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WebView</a:t>
            </a:r>
            <a:endParaRPr lang="en-US" sz="1400" dirty="0">
              <a:solidFill>
                <a:schemeClr val="tx1"/>
              </a:solidFill>
              <a:latin typeface="Helvetica Light"/>
              <a:cs typeface="Helvetica Light"/>
            </a:endParaRPr>
          </a:p>
        </p:txBody>
      </p:sp>
      <p:sp>
        <p:nvSpPr>
          <p:cNvPr id="29" name="Rounded Rectangle 28"/>
          <p:cNvSpPr/>
          <p:nvPr/>
        </p:nvSpPr>
        <p:spPr>
          <a:xfrm>
            <a:off x="722179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EntryCell</a:t>
            </a:r>
            <a:endParaRPr lang="en-US" sz="1400" dirty="0">
              <a:solidFill>
                <a:schemeClr val="tx1"/>
              </a:solidFill>
              <a:latin typeface="Helvetica Light"/>
              <a:cs typeface="Helvetica Light"/>
            </a:endParaRPr>
          </a:p>
        </p:txBody>
      </p:sp>
      <p:sp>
        <p:nvSpPr>
          <p:cNvPr id="30" name="Rounded Rectangle 29"/>
          <p:cNvSpPr/>
          <p:nvPr/>
        </p:nvSpPr>
        <p:spPr>
          <a:xfrm>
            <a:off x="367071"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ImageCell</a:t>
            </a:r>
            <a:endParaRPr lang="en-US" sz="1400" dirty="0">
              <a:solidFill>
                <a:schemeClr val="tx1"/>
              </a:solidFill>
              <a:latin typeface="Helvetica Light"/>
              <a:cs typeface="Helvetica Light"/>
            </a:endParaRPr>
          </a:p>
        </p:txBody>
      </p:sp>
      <p:sp>
        <p:nvSpPr>
          <p:cNvPr id="31" name="Rounded Rectangle 30"/>
          <p:cNvSpPr/>
          <p:nvPr/>
        </p:nvSpPr>
        <p:spPr>
          <a:xfrm>
            <a:off x="2080752"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SwitchCell</a:t>
            </a:r>
            <a:endParaRPr lang="en-US" sz="1400" dirty="0">
              <a:solidFill>
                <a:schemeClr val="tx1"/>
              </a:solidFill>
              <a:latin typeface="Helvetica Light"/>
              <a:cs typeface="Helvetica Light"/>
            </a:endParaRPr>
          </a:p>
        </p:txBody>
      </p:sp>
      <p:sp>
        <p:nvSpPr>
          <p:cNvPr id="32" name="Rounded Rectangle 31"/>
          <p:cNvSpPr/>
          <p:nvPr/>
        </p:nvSpPr>
        <p:spPr>
          <a:xfrm>
            <a:off x="3794433"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TextCell</a:t>
            </a:r>
            <a:endParaRPr lang="en-US" sz="1400" dirty="0">
              <a:solidFill>
                <a:schemeClr val="tx1"/>
              </a:solidFill>
              <a:latin typeface="Helvetica Light"/>
              <a:cs typeface="Helvetica Light"/>
            </a:endParaRPr>
          </a:p>
        </p:txBody>
      </p:sp>
      <p:sp>
        <p:nvSpPr>
          <p:cNvPr id="33" name="Rounded Rectangle 32"/>
          <p:cNvSpPr/>
          <p:nvPr/>
        </p:nvSpPr>
        <p:spPr>
          <a:xfrm>
            <a:off x="5508114"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ViewCell</a:t>
            </a:r>
            <a:endParaRPr lang="en-US" sz="1400" dirty="0">
              <a:solidFill>
                <a:schemeClr val="tx1"/>
              </a:solidFill>
              <a:latin typeface="Helvetica Light"/>
              <a:cs typeface="Helvetica Light"/>
            </a:endParaRPr>
          </a:p>
        </p:txBody>
      </p:sp>
    </p:spTree>
    <p:extLst>
      <p:ext uri="{BB962C8B-B14F-4D97-AF65-F5344CB8AC3E}">
        <p14:creationId xmlns:p14="http://schemas.microsoft.com/office/powerpoint/2010/main" val="330910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350"/>
                                        <p:tgtEl>
                                          <p:spTgt spid="11"/>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350"/>
                                        <p:tgtEl>
                                          <p:spTgt spid="12"/>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350"/>
                                        <p:tgtEl>
                                          <p:spTgt spid="13"/>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350"/>
                                        <p:tgtEl>
                                          <p:spTgt spid="14"/>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350"/>
                                        <p:tgtEl>
                                          <p:spTgt spid="15"/>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350"/>
                                        <p:tgtEl>
                                          <p:spTgt spid="16"/>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350"/>
                                        <p:tgtEl>
                                          <p:spTgt spid="17"/>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350"/>
                                        <p:tgtEl>
                                          <p:spTgt spid="18"/>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350"/>
                                        <p:tgtEl>
                                          <p:spTgt spid="1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350"/>
                                        <p:tgtEl>
                                          <p:spTgt spid="20"/>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350"/>
                                        <p:tgtEl>
                                          <p:spTgt spid="21"/>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350"/>
                                        <p:tgtEl>
                                          <p:spTgt spid="22"/>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50"/>
                                        <p:tgtEl>
                                          <p:spTgt spid="23"/>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350"/>
                                        <p:tgtEl>
                                          <p:spTgt spid="24"/>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350"/>
                                        <p:tgtEl>
                                          <p:spTgt spid="25"/>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350"/>
                                        <p:tgtEl>
                                          <p:spTgt spid="26"/>
                                        </p:tgtEl>
                                      </p:cBhvr>
                                    </p:animEffect>
                                  </p:childTnLst>
                                </p:cTn>
                              </p:par>
                            </p:childTnLst>
                          </p:cTn>
                        </p:par>
                        <p:par>
                          <p:cTn id="72" fill="hold">
                            <p:stCondLst>
                              <p:cond delay="595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350"/>
                                        <p:tgtEl>
                                          <p:spTgt spid="27"/>
                                        </p:tgtEl>
                                      </p:cBhvr>
                                    </p:animEffect>
                                  </p:childTnLst>
                                </p:cTn>
                              </p:par>
                            </p:childTnLst>
                          </p:cTn>
                        </p:par>
                        <p:par>
                          <p:cTn id="76" fill="hold">
                            <p:stCondLst>
                              <p:cond delay="6300"/>
                            </p:stCondLst>
                            <p:childTnLst>
                              <p:par>
                                <p:cTn id="77" presetID="10"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350"/>
                                        <p:tgtEl>
                                          <p:spTgt spid="28"/>
                                        </p:tgtEl>
                                      </p:cBhvr>
                                    </p:animEffect>
                                  </p:childTnLst>
                                </p:cTn>
                              </p:par>
                            </p:childTnLst>
                          </p:cTn>
                        </p:par>
                        <p:par>
                          <p:cTn id="80" fill="hold">
                            <p:stCondLst>
                              <p:cond delay="6650"/>
                            </p:stCondLst>
                            <p:childTnLst>
                              <p:par>
                                <p:cTn id="81" presetID="10" presetClass="entr" presetSubtype="0"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350"/>
                                        <p:tgtEl>
                                          <p:spTgt spid="29"/>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350"/>
                                        <p:tgtEl>
                                          <p:spTgt spid="30"/>
                                        </p:tgtEl>
                                      </p:cBhvr>
                                    </p:animEffect>
                                  </p:childTnLst>
                                </p:cTn>
                              </p:par>
                            </p:childTnLst>
                          </p:cTn>
                        </p:par>
                        <p:par>
                          <p:cTn id="88" fill="hold">
                            <p:stCondLst>
                              <p:cond delay="7350"/>
                            </p:stCondLst>
                            <p:childTnLst>
                              <p:par>
                                <p:cTn id="89" presetID="10"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350"/>
                                        <p:tgtEl>
                                          <p:spTgt spid="31"/>
                                        </p:tgtEl>
                                      </p:cBhvr>
                                    </p:animEffect>
                                  </p:childTnLst>
                                </p:cTn>
                              </p:par>
                            </p:childTnLst>
                          </p:cTn>
                        </p:par>
                        <p:par>
                          <p:cTn id="92" fill="hold">
                            <p:stCondLst>
                              <p:cond delay="77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350"/>
                                        <p:tgtEl>
                                          <p:spTgt spid="32"/>
                                        </p:tgtEl>
                                      </p:cBhvr>
                                    </p:animEffect>
                                  </p:childTnLst>
                                </p:cTn>
                              </p:par>
                            </p:childTnLst>
                          </p:cTn>
                        </p:par>
                        <p:par>
                          <p:cTn id="96" fill="hold">
                            <p:stCondLst>
                              <p:cond delay="8050"/>
                            </p:stCondLst>
                            <p:childTnLst>
                              <p:par>
                                <p:cTn id="97" presetID="10" presetClass="entr" presetSubtype="0" fill="hold" grpId="0" nodeType="after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3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879971" y="4007493"/>
            <a:ext cx="3018394" cy="111907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rgbClr val="BFBFBF"/>
                </a:solidFill>
                <a:latin typeface="Helvetica Ligh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rgbClr val="FFFFFF"/>
              </a:solidFill>
              <a:latin typeface="Helvetica"/>
              <a:cs typeface="Helvetica"/>
            </a:endParaRPr>
          </a:p>
        </p:txBody>
      </p:sp>
      <p:sp>
        <p:nvSpPr>
          <p:cNvPr id="16" name="TextBox 15"/>
          <p:cNvSpPr txBox="1"/>
          <p:nvPr/>
        </p:nvSpPr>
        <p:spPr>
          <a:xfrm>
            <a:off x="-2573578" y="623792"/>
            <a:ext cx="184666" cy="369332"/>
          </a:xfrm>
          <a:prstGeom prst="rect">
            <a:avLst/>
          </a:prstGeom>
          <a:noFill/>
        </p:spPr>
        <p:txBody>
          <a:bodyPr wrap="none" rtlCol="0">
            <a:spAutoFit/>
          </a:bodyPr>
          <a:lstStyle/>
          <a:p>
            <a:endParaRPr lang="en-US" dirty="0"/>
          </a:p>
        </p:txBody>
      </p:sp>
      <p:sp>
        <p:nvSpPr>
          <p:cNvPr id="17" name="TextBox 16"/>
          <p:cNvSpPr txBox="1"/>
          <p:nvPr/>
        </p:nvSpPr>
        <p:spPr>
          <a:xfrm>
            <a:off x="10751094" y="4466797"/>
            <a:ext cx="184666" cy="369332"/>
          </a:xfrm>
          <a:prstGeom prst="rect">
            <a:avLst/>
          </a:prstGeom>
          <a:noFill/>
        </p:spPr>
        <p:txBody>
          <a:bodyPr wrap="none" rtlCol="0">
            <a:spAutoFit/>
          </a:bodyPr>
          <a:lstStyle/>
          <a:p>
            <a:endParaRPr lang="en-US" dirty="0"/>
          </a:p>
        </p:txBody>
      </p:sp>
      <p:pic>
        <p:nvPicPr>
          <p:cNvPr id="7" name="Picture 5" descr="Test 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0463" y="987425"/>
            <a:ext cx="369252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p:cNvSpPr txBox="1">
            <a:spLocks noChangeArrowheads="1"/>
          </p:cNvSpPr>
          <p:nvPr/>
        </p:nvSpPr>
        <p:spPr bwMode="auto">
          <a:xfrm>
            <a:off x="4862513" y="3863975"/>
            <a:ext cx="3679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Light"/>
                <a:cs typeface="Helvetica Light"/>
              </a:rPr>
              <a:t>Automatically test your app on</a:t>
            </a:r>
          </a:p>
          <a:p>
            <a:pPr algn="ctr" eaLnBrk="1" hangingPunct="1"/>
            <a:r>
              <a:rPr lang="en-US" sz="2000" dirty="0">
                <a:solidFill>
                  <a:srgbClr val="7F7F7F"/>
                </a:solidFill>
                <a:latin typeface="Helvetica Light"/>
                <a:cs typeface="Helvetica Light"/>
              </a:rPr>
              <a:t>hundreds of mobile devices </a:t>
            </a:r>
          </a:p>
        </p:txBody>
      </p:sp>
      <p:sp>
        <p:nvSpPr>
          <p:cNvPr id="10" name="TextBox 2"/>
          <p:cNvSpPr txBox="1">
            <a:spLocks noChangeArrowheads="1"/>
          </p:cNvSpPr>
          <p:nvPr/>
        </p:nvSpPr>
        <p:spPr bwMode="auto">
          <a:xfrm>
            <a:off x="203200" y="3863975"/>
            <a:ext cx="44751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Neue Light"/>
                <a:cs typeface="Helvetica Neue Light"/>
              </a:rPr>
              <a:t>Create native iOS, Android, Mac and</a:t>
            </a:r>
          </a:p>
          <a:p>
            <a:pPr algn="ctr" eaLnBrk="1" hangingPunct="1"/>
            <a:r>
              <a:rPr lang="en-US" sz="2000" dirty="0">
                <a:solidFill>
                  <a:srgbClr val="7F7F7F"/>
                </a:solidFill>
                <a:latin typeface="Helvetica Neue Light"/>
                <a:cs typeface="Helvetica Neue Light"/>
              </a:rPr>
              <a:t>Windows apps </a:t>
            </a:r>
            <a:r>
              <a:rPr lang="en-US" sz="2000" dirty="0" smtClean="0">
                <a:solidFill>
                  <a:srgbClr val="7F7F7F"/>
                </a:solidFill>
                <a:latin typeface="Helvetica Neue Light"/>
                <a:cs typeface="Helvetica Neue Light"/>
              </a:rPr>
              <a:t>in </a:t>
            </a:r>
            <a:r>
              <a:rPr lang="en-US" sz="2000" dirty="0">
                <a:solidFill>
                  <a:srgbClr val="7F7F7F"/>
                </a:solidFill>
                <a:latin typeface="Helvetica Neue Light"/>
                <a:cs typeface="Helvetica Neue Light"/>
              </a:rPr>
              <a:t>C#</a:t>
            </a:r>
          </a:p>
        </p:txBody>
      </p:sp>
      <p:grpSp>
        <p:nvGrpSpPr>
          <p:cNvPr id="11" name="Group 7"/>
          <p:cNvGrpSpPr>
            <a:grpSpLocks noChangeAspect="1"/>
          </p:cNvGrpSpPr>
          <p:nvPr/>
        </p:nvGrpSpPr>
        <p:grpSpPr bwMode="auto">
          <a:xfrm>
            <a:off x="731044" y="1123950"/>
            <a:ext cx="3419475" cy="2825750"/>
            <a:chOff x="468952" y="923873"/>
            <a:chExt cx="3895901" cy="3218489"/>
          </a:xfrm>
        </p:grpSpPr>
        <p:pic>
          <p:nvPicPr>
            <p:cNvPr id="12" name="Picture 11" descr="Visual Studio Screensho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952" y="923873"/>
              <a:ext cx="3781953" cy="2842396"/>
            </a:xfrm>
            <a:prstGeom prst="rect">
              <a:avLst/>
            </a:prstGeom>
            <a:effectLst>
              <a:outerShdw blurRad="142875" dist="76200" dir="5400000" algn="tl" rotWithShape="0">
                <a:srgbClr val="000000">
                  <a:alpha val="43000"/>
                </a:srgbClr>
              </a:outerShdw>
            </a:effectLst>
          </p:spPr>
        </p:pic>
        <p:pic>
          <p:nvPicPr>
            <p:cNvPr id="13" name="Picture 9" descr="rdio-for-androi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68916" y="1811884"/>
              <a:ext cx="1295937" cy="214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rdio-for-iphon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54246" y="2002843"/>
              <a:ext cx="1250957" cy="213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1" descr="Test Cloud Logo Color Capital Letters with colors (1).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45075" y="382588"/>
            <a:ext cx="35433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4"/>
          <p:cNvGrpSpPr>
            <a:grpSpLocks/>
          </p:cNvGrpSpPr>
          <p:nvPr/>
        </p:nvGrpSpPr>
        <p:grpSpPr bwMode="auto">
          <a:xfrm>
            <a:off x="751681" y="365125"/>
            <a:ext cx="3378200" cy="473075"/>
            <a:chOff x="1178203" y="364472"/>
            <a:chExt cx="3377034" cy="473317"/>
          </a:xfrm>
        </p:grpSpPr>
        <p:pic>
          <p:nvPicPr>
            <p:cNvPr id="19" name="Picture 2" descr="Xamarin Platform 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64573" y="398649"/>
              <a:ext cx="2790664" cy="4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78203" y="364472"/>
              <a:ext cx="511190" cy="4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35398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52400"/>
            <a:ext cx="7289800" cy="590550"/>
          </a:xfrm>
        </p:spPr>
        <p:txBody>
          <a:bodyPr>
            <a:noAutofit/>
          </a:bodyPr>
          <a:lstStyle/>
          <a:p>
            <a:r>
              <a:rPr lang="en-US" sz="3200" dirty="0" err="1" smtClean="0">
                <a:solidFill>
                  <a:srgbClr val="1F497D"/>
                </a:solidFill>
              </a:rPr>
              <a:t>Xamarin.Forms</a:t>
            </a:r>
            <a:r>
              <a:rPr lang="en-US" sz="3200" dirty="0" smtClean="0">
                <a:solidFill>
                  <a:srgbClr val="1F497D"/>
                </a:solidFill>
              </a:rPr>
              <a:t> in Action</a:t>
            </a:r>
            <a:endParaRPr lang="en-US" sz="3200" dirty="0">
              <a:solidFill>
                <a:srgbClr val="1F497D"/>
              </a:solidFill>
            </a:endParaRPr>
          </a:p>
        </p:txBody>
      </p:sp>
      <p:pic>
        <p:nvPicPr>
          <p:cNvPr id="3" name="Xamarin.Forms Introduction for Xamarin 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04900" y="882650"/>
            <a:ext cx="7213600" cy="4057650"/>
          </a:xfrm>
          <a:prstGeom prst="rect">
            <a:avLst/>
          </a:prstGeom>
        </p:spPr>
      </p:pic>
    </p:spTree>
    <p:extLst>
      <p:ext uri="{BB962C8B-B14F-4D97-AF65-F5344CB8AC3E}">
        <p14:creationId xmlns:p14="http://schemas.microsoft.com/office/powerpoint/2010/main" val="91815921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DEMO</a:t>
            </a:r>
            <a:endParaRPr lang="en-US" dirty="0">
              <a:solidFill>
                <a:srgbClr val="1F497D"/>
              </a:solidFill>
            </a:endParaRPr>
          </a:p>
        </p:txBody>
      </p:sp>
    </p:spTree>
    <p:extLst>
      <p:ext uri="{BB962C8B-B14F-4D97-AF65-F5344CB8AC3E}">
        <p14:creationId xmlns:p14="http://schemas.microsoft.com/office/powerpoint/2010/main" val="121053361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Xamarin 3 Recap</a:t>
            </a:r>
            <a:endParaRPr lang="en-US" sz="3200" dirty="0">
              <a:solidFill>
                <a:srgbClr val="1F497D"/>
              </a:solidFill>
            </a:endParaRPr>
          </a:p>
        </p:txBody>
      </p:sp>
      <p:sp>
        <p:nvSpPr>
          <p:cNvPr id="3" name="Content Placeholder 2"/>
          <p:cNvSpPr>
            <a:spLocks noGrp="1"/>
          </p:cNvSpPr>
          <p:nvPr>
            <p:ph idx="4294967295"/>
          </p:nvPr>
        </p:nvSpPr>
        <p:spPr>
          <a:xfrm>
            <a:off x="266700" y="1068388"/>
            <a:ext cx="5016500" cy="3298825"/>
          </a:xfrm>
        </p:spPr>
        <p:txBody>
          <a:bodyPr>
            <a:noAutofit/>
          </a:bodyPr>
          <a:lstStyle/>
          <a:p>
            <a:pPr>
              <a:lnSpc>
                <a:spcPct val="130000"/>
              </a:lnSpc>
              <a:buFont typeface="Wingdings" charset="2"/>
              <a:buChar char="§"/>
            </a:pPr>
            <a:r>
              <a:rPr lang="en-US" sz="2400" dirty="0" smtClean="0">
                <a:solidFill>
                  <a:srgbClr val="666666"/>
                </a:solidFill>
              </a:rPr>
              <a:t>Xamarin Designer for iOS</a:t>
            </a:r>
          </a:p>
          <a:p>
            <a:pPr>
              <a:lnSpc>
                <a:spcPct val="130000"/>
              </a:lnSpc>
              <a:buFont typeface="Wingdings" charset="2"/>
              <a:buChar char="§"/>
            </a:pPr>
            <a:r>
              <a:rPr lang="en-US" sz="2400" dirty="0">
                <a:solidFill>
                  <a:srgbClr val="666666"/>
                </a:solidFill>
              </a:rPr>
              <a:t>Major IDE Enhancements</a:t>
            </a:r>
          </a:p>
          <a:p>
            <a:pPr>
              <a:lnSpc>
                <a:spcPct val="130000"/>
              </a:lnSpc>
              <a:buFont typeface="Wingdings" charset="2"/>
              <a:buChar char="§"/>
            </a:pPr>
            <a:r>
              <a:rPr lang="en-US" sz="2400" dirty="0">
                <a:solidFill>
                  <a:srgbClr val="666666"/>
                </a:solidFill>
              </a:rPr>
              <a:t>Improved Code </a:t>
            </a:r>
            <a:r>
              <a:rPr lang="en-US" sz="2400" dirty="0" smtClean="0">
                <a:solidFill>
                  <a:srgbClr val="666666"/>
                </a:solidFill>
              </a:rPr>
              <a:t>Sharing</a:t>
            </a:r>
          </a:p>
          <a:p>
            <a:pPr>
              <a:lnSpc>
                <a:spcPct val="130000"/>
              </a:lnSpc>
              <a:buFont typeface="Wingdings" charset="2"/>
              <a:buChar char="§"/>
            </a:pPr>
            <a:r>
              <a:rPr lang="en-US" sz="2400" dirty="0" err="1" smtClean="0">
                <a:solidFill>
                  <a:srgbClr val="666666"/>
                </a:solidFill>
              </a:rPr>
              <a:t>Xamarin.Forms</a:t>
            </a:r>
            <a:endParaRPr lang="en-US" sz="2400" dirty="0" smtClean="0">
              <a:solidFill>
                <a:srgbClr val="666666"/>
              </a:solidFill>
            </a:endParaRPr>
          </a:p>
          <a:p>
            <a:pPr>
              <a:lnSpc>
                <a:spcPct val="130000"/>
              </a:lnSpc>
              <a:buFont typeface="Wingdings" charset="2"/>
              <a:buChar char="§"/>
            </a:pPr>
            <a:r>
              <a:rPr lang="en-US" sz="2400" dirty="0" smtClean="0">
                <a:solidFill>
                  <a:srgbClr val="666666"/>
                </a:solidFill>
              </a:rPr>
              <a:t>So much more!</a:t>
            </a:r>
          </a:p>
        </p:txBody>
      </p:sp>
      <p:pic>
        <p:nvPicPr>
          <p:cNvPr id="7" name="Picture 6"/>
          <p:cNvPicPr>
            <a:picLocks noChangeAspect="1"/>
          </p:cNvPicPr>
          <p:nvPr/>
        </p:nvPicPr>
        <p:blipFill rotWithShape="1">
          <a:blip r:embed="rId2"/>
          <a:srcRect l="30179" t="-7" r="28976" b="38620"/>
          <a:stretch/>
        </p:blipFill>
        <p:spPr>
          <a:xfrm>
            <a:off x="5436108" y="1568663"/>
            <a:ext cx="3090672" cy="2322576"/>
          </a:xfrm>
          <a:prstGeom prst="rect">
            <a:avLst/>
          </a:prstGeom>
        </p:spPr>
      </p:pic>
    </p:spTree>
    <p:extLst>
      <p:ext uri="{BB962C8B-B14F-4D97-AF65-F5344CB8AC3E}">
        <p14:creationId xmlns:p14="http://schemas.microsoft.com/office/powerpoint/2010/main" val="2050137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First Class F# Support</a:t>
            </a:r>
            <a:endParaRPr lang="en-US" sz="3200" dirty="0"/>
          </a:p>
        </p:txBody>
      </p:sp>
      <p:pic>
        <p:nvPicPr>
          <p:cNvPr id="3" name="Picture 2"/>
          <p:cNvPicPr>
            <a:picLocks noChangeAspect="1"/>
          </p:cNvPicPr>
          <p:nvPr/>
        </p:nvPicPr>
        <p:blipFill>
          <a:blip r:embed="rId3"/>
          <a:stretch>
            <a:fillRect/>
          </a:stretch>
        </p:blipFill>
        <p:spPr>
          <a:xfrm>
            <a:off x="1047750" y="955627"/>
            <a:ext cx="7048500" cy="3945339"/>
          </a:xfrm>
          <a:prstGeom prst="rect">
            <a:avLst/>
          </a:prstGeom>
        </p:spPr>
      </p:pic>
    </p:spTree>
    <p:extLst>
      <p:ext uri="{BB962C8B-B14F-4D97-AF65-F5344CB8AC3E}">
        <p14:creationId xmlns:p14="http://schemas.microsoft.com/office/powerpoint/2010/main" val="338020334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solidFill>
                  <a:srgbClr val="1F497D"/>
                </a:solidFill>
              </a:rPr>
              <a:t>DEMO</a:t>
            </a:r>
            <a:endParaRPr lang="en-US" sz="6600" dirty="0">
              <a:solidFill>
                <a:srgbClr val="1F497D"/>
              </a:solidFill>
            </a:endParaRPr>
          </a:p>
        </p:txBody>
      </p:sp>
    </p:spTree>
    <p:extLst>
      <p:ext uri="{BB962C8B-B14F-4D97-AF65-F5344CB8AC3E}">
        <p14:creationId xmlns:p14="http://schemas.microsoft.com/office/powerpoint/2010/main" val="121053361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Try Xamarin</a:t>
            </a:r>
          </a:p>
          <a:p>
            <a:r>
              <a:rPr lang="en-US" dirty="0" smtClean="0"/>
              <a:t>Today</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1699" y="612753"/>
            <a:ext cx="5080455" cy="4530747"/>
          </a:xfrm>
          <a:prstGeom prst="rect">
            <a:avLst/>
          </a:prstGeom>
        </p:spPr>
      </p:pic>
    </p:spTree>
    <p:extLst>
      <p:ext uri="{BB962C8B-B14F-4D97-AF65-F5344CB8AC3E}">
        <p14:creationId xmlns:p14="http://schemas.microsoft.com/office/powerpoint/2010/main" val="237010031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Learn more</a:t>
            </a:r>
            <a:endParaRPr lang="en-US" sz="3200" dirty="0"/>
          </a:p>
        </p:txBody>
      </p:sp>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9600" y="1285875"/>
            <a:ext cx="51847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
          <p:cNvSpPr txBox="1">
            <a:spLocks noChangeArrowheads="1"/>
          </p:cNvSpPr>
          <p:nvPr/>
        </p:nvSpPr>
        <p:spPr bwMode="auto">
          <a:xfrm>
            <a:off x="0" y="3206750"/>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800" b="1" dirty="0">
                <a:solidFill>
                  <a:srgbClr val="595959"/>
                </a:solidFill>
                <a:latin typeface="Helvetica"/>
                <a:cs typeface="Helvetica"/>
              </a:rPr>
              <a:t>Unrivaled Mobile Development Training</a:t>
            </a:r>
          </a:p>
        </p:txBody>
      </p:sp>
      <p:sp>
        <p:nvSpPr>
          <p:cNvPr id="5" name="Rectangle 4"/>
          <p:cNvSpPr>
            <a:spLocks noChangeArrowheads="1"/>
          </p:cNvSpPr>
          <p:nvPr/>
        </p:nvSpPr>
        <p:spPr bwMode="auto">
          <a:xfrm>
            <a:off x="0" y="3749675"/>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dirty="0">
                <a:solidFill>
                  <a:srgbClr val="595959"/>
                </a:solidFill>
                <a:latin typeface="Helvetica Light"/>
                <a:cs typeface="Helvetica Light"/>
              </a:rPr>
              <a:t>Live unlimited mobile development training from mobile experts, </a:t>
            </a:r>
            <a:br>
              <a:rPr lang="en-US" sz="2400" dirty="0">
                <a:solidFill>
                  <a:srgbClr val="595959"/>
                </a:solidFill>
                <a:latin typeface="Helvetica Light"/>
                <a:cs typeface="Helvetica Light"/>
              </a:rPr>
            </a:br>
            <a:r>
              <a:rPr lang="en-US" sz="2400" dirty="0">
                <a:solidFill>
                  <a:srgbClr val="595959"/>
                </a:solidFill>
                <a:latin typeface="Helvetica Light"/>
                <a:cs typeface="Helvetica Light"/>
              </a:rPr>
              <a:t>in your time-zone, on your schedule and as often as you'd like</a:t>
            </a:r>
          </a:p>
        </p:txBody>
      </p:sp>
    </p:spTree>
    <p:extLst>
      <p:ext uri="{BB962C8B-B14F-4D97-AF65-F5344CB8AC3E}">
        <p14:creationId xmlns:p14="http://schemas.microsoft.com/office/powerpoint/2010/main" val="295625060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5442"/>
            <a:ext cx="8534400" cy="484957"/>
          </a:xfrm>
        </p:spPr>
        <p:txBody>
          <a:bodyPr>
            <a:noAutofit/>
          </a:bodyPr>
          <a:lstStyle/>
          <a:p>
            <a:r>
              <a:rPr lang="en-US" sz="2400" dirty="0" smtClean="0"/>
              <a:t>Key Attendees</a:t>
            </a:r>
            <a:endParaRPr lang="en-US" sz="2400" dirty="0"/>
          </a:p>
        </p:txBody>
      </p:sp>
      <p:sp>
        <p:nvSpPr>
          <p:cNvPr id="9" name="TextBox 8"/>
          <p:cNvSpPr txBox="1"/>
          <p:nvPr/>
        </p:nvSpPr>
        <p:spPr>
          <a:xfrm>
            <a:off x="9474200" y="58589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
        <p:nvSpPr>
          <p:cNvPr id="10" name="TextBox 9"/>
          <p:cNvSpPr txBox="1"/>
          <p:nvPr/>
        </p:nvSpPr>
        <p:spPr>
          <a:xfrm>
            <a:off x="9398000" y="5816600"/>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pic>
        <p:nvPicPr>
          <p:cNvPr id="3" name="Picture 2" descr="2014-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28788"/>
            <a:ext cx="9794240" cy="5197787"/>
          </a:xfrm>
          <a:prstGeom prst="rect">
            <a:avLst/>
          </a:prstGeom>
        </p:spPr>
      </p:pic>
      <p:pic>
        <p:nvPicPr>
          <p:cNvPr id="4" name="Picture 3" descr="ba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74" y="-171450"/>
            <a:ext cx="2441448" cy="2414016"/>
          </a:xfrm>
          <a:prstGeom prst="rect">
            <a:avLst/>
          </a:prstGeom>
        </p:spPr>
      </p:pic>
    </p:spTree>
    <p:extLst>
      <p:ext uri="{BB962C8B-B14F-4D97-AF65-F5344CB8AC3E}">
        <p14:creationId xmlns:p14="http://schemas.microsoft.com/office/powerpoint/2010/main" val="266266084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solidFill>
                <a:srgbClr val="000000"/>
              </a:solidFill>
            </a:endParaRPr>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sz="2400" baseline="30000" dirty="0" smtClean="0">
              <a:solidFill>
                <a:srgbClr val="FFFFFF"/>
              </a:solidFill>
              <a:latin typeface="Source Sans Pro"/>
              <a:cs typeface="Source Sans Pro"/>
            </a:endParaRPr>
          </a:p>
        </p:txBody>
      </p:sp>
      <p:pic>
        <p:nvPicPr>
          <p:cNvPr id="5" name="Picture 4"/>
          <p:cNvPicPr>
            <a:picLocks noChangeAspect="1"/>
          </p:cNvPicPr>
          <p:nvPr/>
        </p:nvPicPr>
        <p:blipFill>
          <a:blip r:embed="rId3"/>
          <a:stretch>
            <a:fillRect/>
          </a:stretch>
        </p:blipFill>
        <p:spPr>
          <a:xfrm>
            <a:off x="0" y="0"/>
            <a:ext cx="10161796" cy="5940449"/>
          </a:xfrm>
          <a:prstGeom prst="rect">
            <a:avLst/>
          </a:prstGeom>
        </p:spPr>
      </p:pic>
      <p:pic>
        <p:nvPicPr>
          <p:cNvPr id="11" name="Picture 10" descr="drak blue bg.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8099" y="4481693"/>
            <a:ext cx="9182099" cy="1474607"/>
          </a:xfrm>
          <a:prstGeom prst="rect">
            <a:avLst/>
          </a:prstGeom>
        </p:spPr>
      </p:pic>
      <p:sp>
        <p:nvSpPr>
          <p:cNvPr id="12" name="Title 1"/>
          <p:cNvSpPr txBox="1">
            <a:spLocks/>
          </p:cNvSpPr>
          <p:nvPr/>
        </p:nvSpPr>
        <p:spPr>
          <a:xfrm>
            <a:off x="-38100" y="4645610"/>
            <a:ext cx="9182100" cy="5093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sz="2000" dirty="0" smtClean="0">
                <a:solidFill>
                  <a:srgbClr val="FFFFFF"/>
                </a:solidFill>
                <a:latin typeface="Helvetica"/>
                <a:cs typeface="Helvetica"/>
              </a:rPr>
              <a:t>Get Started Today: xamarin.com/download</a:t>
            </a:r>
            <a:endParaRPr lang="en-US" sz="2000" dirty="0">
              <a:solidFill>
                <a:srgbClr val="FFFFFF"/>
              </a:solidFill>
              <a:latin typeface="Helvetica"/>
              <a:cs typeface="Helvetica"/>
            </a:endParaRPr>
          </a:p>
        </p:txBody>
      </p:sp>
      <p:pic>
        <p:nvPicPr>
          <p:cNvPr id="13" name="Picture 12" descr="drak blue bg.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866901" y="-789511"/>
            <a:ext cx="9182099" cy="1474607"/>
          </a:xfrm>
          <a:prstGeom prst="rect">
            <a:avLst/>
          </a:prstGeom>
        </p:spPr>
      </p:pic>
    </p:spTree>
    <p:extLst>
      <p:ext uri="{BB962C8B-B14F-4D97-AF65-F5344CB8AC3E}">
        <p14:creationId xmlns:p14="http://schemas.microsoft.com/office/powerpoint/2010/main" val="42692572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Architecting </a:t>
            </a:r>
            <a:br>
              <a:rPr lang="en-US" dirty="0" smtClean="0">
                <a:solidFill>
                  <a:srgbClr val="1F497D"/>
                </a:solidFill>
              </a:rPr>
            </a:br>
            <a:r>
              <a:rPr lang="en-US" dirty="0" smtClean="0">
                <a:solidFill>
                  <a:srgbClr val="1F497D"/>
                </a:solidFill>
              </a:rPr>
              <a:t>Mobile Apps</a:t>
            </a:r>
            <a:endParaRPr lang="en-US" dirty="0">
              <a:solidFill>
                <a:srgbClr val="1F497D"/>
              </a:solidFill>
            </a:endParaRPr>
          </a:p>
        </p:txBody>
      </p:sp>
    </p:spTree>
    <p:extLst>
      <p:ext uri="{BB962C8B-B14F-4D97-AF65-F5344CB8AC3E}">
        <p14:creationId xmlns:p14="http://schemas.microsoft.com/office/powerpoint/2010/main" val="383123408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rgbClr val="1F497D"/>
                </a:solidFill>
              </a:rPr>
              <a:t>Silo</a:t>
            </a:r>
          </a:p>
          <a:p>
            <a:r>
              <a:rPr lang="en-US" dirty="0" smtClean="0">
                <a:solidFill>
                  <a:srgbClr val="1F497D"/>
                </a:solidFill>
              </a:rPr>
              <a:t>Approach</a:t>
            </a:r>
            <a:endParaRPr lang="en-US" dirty="0">
              <a:solidFill>
                <a:srgbClr val="1F497D"/>
              </a:solidFill>
            </a:endParaRPr>
          </a:p>
        </p:txBody>
      </p:sp>
      <p:sp>
        <p:nvSpPr>
          <p:cNvPr id="5" name="Content Placeholder 4"/>
          <p:cNvSpPr>
            <a:spLocks noGrp="1"/>
          </p:cNvSpPr>
          <p:nvPr>
            <p:ph sz="half" idx="11"/>
          </p:nvPr>
        </p:nvSpPr>
        <p:spPr/>
        <p:txBody>
          <a:bodyPr/>
          <a:lstStyle/>
          <a:p>
            <a:r>
              <a:rPr lang="en-US" dirty="0" smtClean="0"/>
              <a:t>Build Apps</a:t>
            </a:r>
          </a:p>
          <a:p>
            <a:r>
              <a:rPr lang="en-US" dirty="0" smtClean="0"/>
              <a:t>Multiple Times</a:t>
            </a:r>
            <a:endParaRPr lang="en-US" dirty="0"/>
          </a:p>
        </p:txBody>
      </p:sp>
      <p:pic>
        <p:nvPicPr>
          <p:cNvPr id="7" name="Picture 6" descr="Siloed Approa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362" y="1003300"/>
            <a:ext cx="5666583" cy="3403600"/>
          </a:xfrm>
          <a:prstGeom prst="rect">
            <a:avLst/>
          </a:prstGeom>
        </p:spPr>
      </p:pic>
    </p:spTree>
    <p:extLst>
      <p:ext uri="{BB962C8B-B14F-4D97-AF65-F5344CB8AC3E}">
        <p14:creationId xmlns:p14="http://schemas.microsoft.com/office/powerpoint/2010/main" val="6118826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65200"/>
            <a:ext cx="2032000" cy="1358900"/>
          </a:xfrm>
        </p:spPr>
        <p:txBody>
          <a:bodyPr>
            <a:normAutofit fontScale="77500" lnSpcReduction="20000"/>
          </a:bodyPr>
          <a:lstStyle/>
          <a:p>
            <a:r>
              <a:rPr lang="en-US" dirty="0" smtClean="0">
                <a:solidFill>
                  <a:srgbClr val="1F497D"/>
                </a:solidFill>
              </a:rPr>
              <a:t>Write Once,</a:t>
            </a:r>
          </a:p>
          <a:p>
            <a:r>
              <a:rPr lang="en-US" dirty="0" smtClean="0">
                <a:solidFill>
                  <a:srgbClr val="1F497D"/>
                </a:solidFill>
              </a:rPr>
              <a:t>Run Anywhere</a:t>
            </a:r>
          </a:p>
          <a:p>
            <a:r>
              <a:rPr lang="en-US" dirty="0" smtClean="0">
                <a:solidFill>
                  <a:srgbClr val="1F497D"/>
                </a:solidFill>
              </a:rPr>
              <a:t>Approach</a:t>
            </a:r>
          </a:p>
        </p:txBody>
      </p:sp>
      <p:sp>
        <p:nvSpPr>
          <p:cNvPr id="5" name="Content Placeholder 4"/>
          <p:cNvSpPr>
            <a:spLocks noGrp="1"/>
          </p:cNvSpPr>
          <p:nvPr>
            <p:ph sz="half" idx="11"/>
          </p:nvPr>
        </p:nvSpPr>
        <p:spPr>
          <a:xfrm>
            <a:off x="457200" y="2666999"/>
            <a:ext cx="2032000" cy="2019955"/>
          </a:xfrm>
        </p:spPr>
        <p:txBody>
          <a:bodyPr>
            <a:noAutofit/>
          </a:bodyPr>
          <a:lstStyle/>
          <a:p>
            <a:r>
              <a:rPr lang="en-US" sz="2000" dirty="0" smtClean="0"/>
              <a:t>Lowest </a:t>
            </a:r>
          </a:p>
          <a:p>
            <a:r>
              <a:rPr lang="en-US" sz="2000" dirty="0" smtClean="0"/>
              <a:t>Common</a:t>
            </a:r>
          </a:p>
          <a:p>
            <a:r>
              <a:rPr lang="en-US" sz="2000" dirty="0" smtClean="0"/>
              <a:t>Denominator</a:t>
            </a:r>
            <a:endParaRPr lang="en-US" sz="2000" dirty="0"/>
          </a:p>
        </p:txBody>
      </p:sp>
      <p:pic>
        <p:nvPicPr>
          <p:cNvPr id="6" name="Picture 5" descr="black 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017" y="383892"/>
            <a:ext cx="3628072" cy="4303062"/>
          </a:xfrm>
          <a:prstGeom prst="rect">
            <a:avLst/>
          </a:prstGeom>
        </p:spPr>
      </p:pic>
    </p:spTree>
    <p:extLst>
      <p:ext uri="{BB962C8B-B14F-4D97-AF65-F5344CB8AC3E}">
        <p14:creationId xmlns:p14="http://schemas.microsoft.com/office/powerpoint/2010/main" val="33427020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solidFill>
                  <a:srgbClr val="1F497D"/>
                </a:solidFill>
              </a:rPr>
              <a:t>Xamarin’s Unique Approach</a:t>
            </a:r>
          </a:p>
        </p:txBody>
      </p:sp>
      <p:sp>
        <p:nvSpPr>
          <p:cNvPr id="8" name="Content Placeholder 7"/>
          <p:cNvSpPr>
            <a:spLocks noGrp="1"/>
          </p:cNvSpPr>
          <p:nvPr>
            <p:ph sz="half" idx="11"/>
          </p:nvPr>
        </p:nvSpPr>
        <p:spPr/>
        <p:txBody>
          <a:bodyPr/>
          <a:lstStyle/>
          <a:p>
            <a:r>
              <a:rPr lang="en-US" dirty="0"/>
              <a:t>Native with Code Sharing</a:t>
            </a:r>
          </a:p>
          <a:p>
            <a:endParaRPr lang="en-US" dirty="0"/>
          </a:p>
        </p:txBody>
      </p:sp>
      <p:pic>
        <p:nvPicPr>
          <p:cNvPr id="5" name="Picture 4"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904" y="1002584"/>
            <a:ext cx="4739347" cy="3157180"/>
          </a:xfrm>
          <a:prstGeom prst="rect">
            <a:avLst/>
          </a:prstGeom>
        </p:spPr>
      </p:pic>
    </p:spTree>
    <p:extLst>
      <p:ext uri="{BB962C8B-B14F-4D97-AF65-F5344CB8AC3E}">
        <p14:creationId xmlns:p14="http://schemas.microsoft.com/office/powerpoint/2010/main" val="33427020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indows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82717" y="851704"/>
            <a:ext cx="5984194" cy="3657007"/>
          </a:xfrm>
          <a:prstGeom prst="rect">
            <a:avLst/>
          </a:prstGeom>
        </p:spPr>
      </p:pic>
      <p:sp>
        <p:nvSpPr>
          <p:cNvPr id="3" name="Content Placeholder 2"/>
          <p:cNvSpPr>
            <a:spLocks noGrp="1"/>
          </p:cNvSpPr>
          <p:nvPr>
            <p:ph sz="half" idx="1"/>
          </p:nvPr>
        </p:nvSpPr>
        <p:spPr/>
        <p:txBody>
          <a:bodyPr/>
          <a:lstStyle/>
          <a:p>
            <a:r>
              <a:rPr lang="en-US" dirty="0" smtClean="0">
                <a:solidFill>
                  <a:schemeClr val="tx2"/>
                </a:solidFill>
              </a:rPr>
              <a:t>Windows</a:t>
            </a:r>
          </a:p>
          <a:p>
            <a:r>
              <a:rPr lang="en-US" dirty="0" smtClean="0">
                <a:solidFill>
                  <a:schemeClr val="tx2"/>
                </a:solidFill>
              </a:rPr>
              <a:t>APIs</a:t>
            </a:r>
            <a:endParaRPr lang="en-US" dirty="0">
              <a:solidFill>
                <a:schemeClr val="tx2"/>
              </a:solidFill>
            </a:endParaRPr>
          </a:p>
        </p:txBody>
      </p:sp>
      <p:sp>
        <p:nvSpPr>
          <p:cNvPr id="5" name="Content Placeholder 4"/>
          <p:cNvSpPr>
            <a:spLocks noGrp="1"/>
          </p:cNvSpPr>
          <p:nvPr>
            <p:ph sz="half" idx="11"/>
          </p:nvPr>
        </p:nvSpPr>
        <p:spPr/>
        <p:txBody>
          <a:bodyPr/>
          <a:lstStyle/>
          <a:p>
            <a:r>
              <a:rPr lang="en-US" dirty="0" smtClean="0"/>
              <a:t>100%</a:t>
            </a:r>
          </a:p>
          <a:p>
            <a:r>
              <a:rPr lang="en-US" dirty="0" smtClean="0"/>
              <a:t>Coverage</a:t>
            </a:r>
            <a:endParaRPr lang="en-US" dirty="0"/>
          </a:p>
        </p:txBody>
      </p:sp>
      <p:sp>
        <p:nvSpPr>
          <p:cNvPr id="6" name="Rectangle 5"/>
          <p:cNvSpPr/>
          <p:nvPr/>
        </p:nvSpPr>
        <p:spPr>
          <a:xfrm>
            <a:off x="2919216" y="2023835"/>
            <a:ext cx="1528093"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020818" y="1223735"/>
            <a:ext cx="1909092"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129016" y="779235"/>
            <a:ext cx="1703584"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894316" y="1223735"/>
            <a:ext cx="1894084"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438818" y="2041070"/>
            <a:ext cx="1528093"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9812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1" animBg="1"/>
      <p:bldP spid="9" grpId="1" animBg="1"/>
      <p:bldP spid="10" grpId="1" animBg="1"/>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rgbClr val="1F497D"/>
                </a:solidFill>
              </a:rPr>
              <a:t>iOS</a:t>
            </a:r>
          </a:p>
          <a:p>
            <a:r>
              <a:rPr lang="en-US" dirty="0" smtClean="0">
                <a:solidFill>
                  <a:srgbClr val="1F497D"/>
                </a:solidFill>
              </a:rPr>
              <a:t>APIs</a:t>
            </a:r>
            <a:endParaRPr lang="en-US" dirty="0">
              <a:solidFill>
                <a:srgbClr val="1F497D"/>
              </a:solidFill>
            </a:endParaRPr>
          </a:p>
        </p:txBody>
      </p:sp>
      <p:sp>
        <p:nvSpPr>
          <p:cNvPr id="5" name="Content Placeholder 4"/>
          <p:cNvSpPr>
            <a:spLocks noGrp="1"/>
          </p:cNvSpPr>
          <p:nvPr>
            <p:ph sz="half" idx="11"/>
          </p:nvPr>
        </p:nvSpPr>
        <p:spPr/>
        <p:txBody>
          <a:bodyPr>
            <a:normAutofit/>
          </a:bodyPr>
          <a:lstStyle/>
          <a:p>
            <a:r>
              <a:rPr lang="en-US" dirty="0" smtClean="0"/>
              <a:t>100%</a:t>
            </a:r>
          </a:p>
          <a:p>
            <a:r>
              <a:rPr lang="en-US" dirty="0" smtClean="0"/>
              <a:t>Coverage</a:t>
            </a:r>
          </a:p>
        </p:txBody>
      </p:sp>
      <p:pic>
        <p:nvPicPr>
          <p:cNvPr id="7" name="Picture 6" descr="iOS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90680" y="814407"/>
            <a:ext cx="5106386" cy="3667517"/>
          </a:xfrm>
          <a:prstGeom prst="rect">
            <a:avLst/>
          </a:prstGeom>
        </p:spPr>
      </p:pic>
    </p:spTree>
    <p:extLst>
      <p:ext uri="{BB962C8B-B14F-4D97-AF65-F5344CB8AC3E}">
        <p14:creationId xmlns:p14="http://schemas.microsoft.com/office/powerpoint/2010/main" val="24854673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Xamarin 3.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Default Theme.thmx</Template>
  <TotalTime>1173</TotalTime>
  <Words>1530</Words>
  <Application>Microsoft Macintosh PowerPoint</Application>
  <PresentationFormat>On-screen Show (16:9)</PresentationFormat>
  <Paragraphs>282</Paragraphs>
  <Slides>38</Slides>
  <Notes>33</Notes>
  <HiddenSlides>0</HiddenSlides>
  <MMClips>2</MMClips>
  <ScaleCrop>false</ScaleCrop>
  <HeadingPairs>
    <vt:vector size="4" baseType="variant">
      <vt:variant>
        <vt:lpstr>Theme</vt:lpstr>
      </vt:variant>
      <vt:variant>
        <vt:i4>27</vt:i4>
      </vt:variant>
      <vt:variant>
        <vt:lpstr>Slide Titles</vt:lpstr>
      </vt:variant>
      <vt:variant>
        <vt:i4>38</vt:i4>
      </vt:variant>
    </vt:vector>
  </HeadingPairs>
  <TitlesOfParts>
    <vt:vector size="65" baseType="lpstr">
      <vt:lpstr>Xamarin 3.0</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Office Theme</vt:lpstr>
      <vt:lpstr>PowerPoint Presentation</vt:lpstr>
      <vt:lpstr>PowerPoint Presentation</vt:lpstr>
      <vt:lpstr>PowerPoint Presentation</vt:lpstr>
      <vt:lpstr>Architecting  Mobile Apps</vt:lpstr>
      <vt:lpstr>PowerPoint Presentation</vt:lpstr>
      <vt:lpstr>PowerPoint Presentation</vt:lpstr>
      <vt:lpstr>PowerPoint Presentation</vt:lpstr>
      <vt:lpstr>PowerPoint Presentation</vt:lpstr>
      <vt:lpstr>PowerPoint Presentation</vt:lpstr>
      <vt:lpstr>PowerPoint Presentation</vt:lpstr>
      <vt:lpstr>Anything you can do in Objective-C, Swift, or Java, can be done in C# with Xamarin </vt:lpstr>
      <vt:lpstr>C# runs on 2.6 Billion Devices</vt:lpstr>
      <vt:lpstr>PowerPoint Presentation</vt:lpstr>
      <vt:lpstr>What’s new in Xamarin 3</vt:lpstr>
      <vt:lpstr>PowerPoint Presentation</vt:lpstr>
      <vt:lpstr>Xamarin Studio: Beautiful New Look</vt:lpstr>
      <vt:lpstr>NuGet Package Manager</vt:lpstr>
      <vt:lpstr>Shared Projects</vt:lpstr>
      <vt:lpstr>.NET BCL Documentation</vt:lpstr>
      <vt:lpstr>Xamarin Designer for Android</vt:lpstr>
      <vt:lpstr>Xamarin Designer for iOS</vt:lpstr>
      <vt:lpstr>Xamarin Designer in Action</vt:lpstr>
      <vt:lpstr>DEMO</vt:lpstr>
      <vt:lpstr>Portable Class Libraries</vt:lpstr>
      <vt:lpstr>Xamarin + Xamarin.Forms</vt:lpstr>
      <vt:lpstr>Xamarin + Xamarin.Forms</vt:lpstr>
      <vt:lpstr>Pages</vt:lpstr>
      <vt:lpstr>Layouts</vt:lpstr>
      <vt:lpstr>Controls</vt:lpstr>
      <vt:lpstr>Xamarin.Forms in Action</vt:lpstr>
      <vt:lpstr>DEMO</vt:lpstr>
      <vt:lpstr>Xamarin 3 Recap</vt:lpstr>
      <vt:lpstr>First Class F# Support</vt:lpstr>
      <vt:lpstr>DEMO</vt:lpstr>
      <vt:lpstr>PowerPoint Presentation</vt:lpstr>
      <vt:lpstr>Learn more</vt:lpstr>
      <vt:lpstr>Key Attendees</vt:lpstr>
      <vt:lpstr>PowerPoint Presentation</vt:lpstr>
    </vt:vector>
  </TitlesOfParts>
  <Company>Xamarin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M B</cp:lastModifiedBy>
  <cp:revision>71</cp:revision>
  <dcterms:created xsi:type="dcterms:W3CDTF">2014-05-13T04:24:49Z</dcterms:created>
  <dcterms:modified xsi:type="dcterms:W3CDTF">2014-07-08T08:00:27Z</dcterms:modified>
</cp:coreProperties>
</file>